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9" r:id="rId3"/>
    <p:sldId id="266" r:id="rId4"/>
    <p:sldId id="257" r:id="rId5"/>
    <p:sldId id="267" r:id="rId6"/>
    <p:sldId id="262" r:id="rId7"/>
    <p:sldId id="264" r:id="rId8"/>
    <p:sldId id="265" r:id="rId9"/>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hard, Jessica" initials="EJ" lastIdx="1" clrIdx="0">
    <p:extLst>
      <p:ext uri="{19B8F6BF-5375-455C-9EA6-DF929625EA0E}">
        <p15:presenceInfo xmlns:p15="http://schemas.microsoft.com/office/powerpoint/2012/main" userId="S::eberha47@msu.edu::b7cfeea2-8ffc-4d69-9b86-ce1e1d0885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7D6B9-97EA-9678-7FBC-8AD626973A8A}" v="159" dt="2022-04-06T13:53:47.735"/>
    <p1510:client id="{1F76F1D1-005D-E650-91B0-B46491D14016}" v="24" dt="2022-04-06T13:42:59.088"/>
    <p1510:client id="{2CA0693D-CA5A-130F-CA98-ADF2EE5A9E4D}" v="1080" dt="2022-04-12T19:32:10.468"/>
    <p1510:client id="{2E0F642B-4BFF-9659-E107-21C9933281EF}" v="133" dt="2022-04-12T20:11:28.353"/>
    <p1510:client id="{326A80DD-F68D-43E3-823A-8D41C6E1780C}" v="256" dt="2022-03-30T18:22:55.340"/>
    <p1510:client id="{39F6D664-ACD0-2841-2F78-BD3AEBA917D3}" v="182" dt="2022-04-06T13:29:58.777"/>
    <p1510:client id="{6B4091F5-5AC0-D25B-9671-C1F7FE49AE1C}" v="3" dt="2022-04-06T13:44:29.697"/>
    <p1510:client id="{822AB0EF-C133-9674-B148-5D74CCD50D4B}" v="86" dt="2022-04-07T13:30:10.947"/>
    <p1510:client id="{A0B6DBD6-590A-A665-52A3-E07C53B5043E}" v="163" dt="2022-04-12T19:40:22.198"/>
    <p1510:client id="{B602FDE8-20B7-43A3-4596-707B605CF53B}" v="4" dt="2022-04-06T13:33:00.898"/>
    <p1510:client id="{B731BFB0-F2ED-44E0-A921-B7FD3DDCD311}" v="45" dt="2022-04-06T13:37:22.711"/>
    <p1510:client id="{C4B30DA7-3C89-7105-7A8D-10CA3CCEDC27}" v="278" dt="2022-04-13T14:01:07.1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B5B320F-8F4A-4140-9AE6-E3171B768346}" type="datetimeFigureOut">
              <a:rPr lang="en-US" smtClean="0"/>
              <a:t>11/3/2023</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E638442-F381-40E8-83B0-C2EA38F16989}" type="slidenum">
              <a:rPr lang="en-US" smtClean="0"/>
              <a:t>‹#›</a:t>
            </a:fld>
            <a:endParaRPr lang="en-US"/>
          </a:p>
        </p:txBody>
      </p:sp>
    </p:spTree>
    <p:extLst>
      <p:ext uri="{BB962C8B-B14F-4D97-AF65-F5344CB8AC3E}">
        <p14:creationId xmlns:p14="http://schemas.microsoft.com/office/powerpoint/2010/main" val="121399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22.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443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4431"/>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443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47650" y="424433"/>
            <a:ext cx="7339965" cy="707390"/>
          </a:xfrm>
          <a:custGeom>
            <a:avLst/>
            <a:gdLst/>
            <a:ahLst/>
            <a:cxnLst/>
            <a:rect l="l" t="t" r="r" b="b"/>
            <a:pathLst>
              <a:path w="7339965" h="707390">
                <a:moveTo>
                  <a:pt x="0" y="0"/>
                </a:moveTo>
                <a:lnTo>
                  <a:pt x="7339583" y="0"/>
                </a:lnTo>
                <a:lnTo>
                  <a:pt x="7339583" y="707135"/>
                </a:lnTo>
                <a:lnTo>
                  <a:pt x="0" y="707135"/>
                </a:lnTo>
                <a:lnTo>
                  <a:pt x="0" y="0"/>
                </a:lnTo>
                <a:close/>
              </a:path>
            </a:pathLst>
          </a:custGeom>
          <a:ln w="28575">
            <a:solidFill>
              <a:srgbClr val="004431"/>
            </a:solidFill>
          </a:ln>
        </p:spPr>
        <p:txBody>
          <a:bodyPr wrap="square" lIns="0" tIns="0" rIns="0" bIns="0" rtlCol="0"/>
          <a:lstStyle/>
          <a:p>
            <a:endParaRPr/>
          </a:p>
        </p:txBody>
      </p:sp>
      <p:sp>
        <p:nvSpPr>
          <p:cNvPr id="17" name="bk object 17"/>
          <p:cNvSpPr/>
          <p:nvPr/>
        </p:nvSpPr>
        <p:spPr>
          <a:xfrm>
            <a:off x="225552" y="185928"/>
            <a:ext cx="3933825" cy="1704339"/>
          </a:xfrm>
          <a:custGeom>
            <a:avLst/>
            <a:gdLst/>
            <a:ahLst/>
            <a:cxnLst/>
            <a:rect l="l" t="t" r="r" b="b"/>
            <a:pathLst>
              <a:path w="3933825" h="1704339">
                <a:moveTo>
                  <a:pt x="0" y="0"/>
                </a:moveTo>
                <a:lnTo>
                  <a:pt x="0" y="1703832"/>
                </a:lnTo>
                <a:lnTo>
                  <a:pt x="1956765" y="847407"/>
                </a:lnTo>
                <a:lnTo>
                  <a:pt x="3933444" y="18034"/>
                </a:lnTo>
                <a:lnTo>
                  <a:pt x="0" y="0"/>
                </a:lnTo>
                <a:close/>
              </a:path>
            </a:pathLst>
          </a:custGeom>
          <a:solidFill>
            <a:srgbClr val="004431"/>
          </a:solidFill>
        </p:spPr>
        <p:txBody>
          <a:bodyPr wrap="square" lIns="0" tIns="0" rIns="0" bIns="0" rtlCol="0"/>
          <a:lstStyle/>
          <a:p>
            <a:endParaRPr/>
          </a:p>
        </p:txBody>
      </p:sp>
      <p:sp>
        <p:nvSpPr>
          <p:cNvPr id="18" name="bk object 18"/>
          <p:cNvSpPr/>
          <p:nvPr/>
        </p:nvSpPr>
        <p:spPr>
          <a:xfrm>
            <a:off x="469392" y="383528"/>
            <a:ext cx="448309" cy="520700"/>
          </a:xfrm>
          <a:custGeom>
            <a:avLst/>
            <a:gdLst/>
            <a:ahLst/>
            <a:cxnLst/>
            <a:rect l="l" t="t" r="r" b="b"/>
            <a:pathLst>
              <a:path w="448309" h="520700">
                <a:moveTo>
                  <a:pt x="0" y="520241"/>
                </a:moveTo>
                <a:lnTo>
                  <a:pt x="8989" y="511601"/>
                </a:lnTo>
                <a:lnTo>
                  <a:pt x="22862" y="492775"/>
                </a:lnTo>
                <a:lnTo>
                  <a:pt x="32874" y="458102"/>
                </a:lnTo>
                <a:lnTo>
                  <a:pt x="30281" y="401924"/>
                </a:lnTo>
                <a:lnTo>
                  <a:pt x="22074" y="373924"/>
                </a:lnTo>
                <a:lnTo>
                  <a:pt x="10552" y="334392"/>
                </a:lnTo>
                <a:lnTo>
                  <a:pt x="2286" y="284834"/>
                </a:lnTo>
                <a:lnTo>
                  <a:pt x="3846" y="226758"/>
                </a:lnTo>
                <a:lnTo>
                  <a:pt x="21802" y="161669"/>
                </a:lnTo>
                <a:lnTo>
                  <a:pt x="59895" y="105229"/>
                </a:lnTo>
                <a:lnTo>
                  <a:pt x="88177" y="78294"/>
                </a:lnTo>
                <a:lnTo>
                  <a:pt x="121729" y="53666"/>
                </a:lnTo>
                <a:lnTo>
                  <a:pt x="159884" y="32434"/>
                </a:lnTo>
                <a:lnTo>
                  <a:pt x="201975" y="15686"/>
                </a:lnTo>
                <a:lnTo>
                  <a:pt x="247337" y="4512"/>
                </a:lnTo>
                <a:lnTo>
                  <a:pt x="295304" y="0"/>
                </a:lnTo>
                <a:lnTo>
                  <a:pt x="345209" y="3237"/>
                </a:lnTo>
                <a:lnTo>
                  <a:pt x="396386" y="15313"/>
                </a:lnTo>
                <a:lnTo>
                  <a:pt x="448169" y="37316"/>
                </a:lnTo>
                <a:lnTo>
                  <a:pt x="420916" y="95116"/>
                </a:lnTo>
                <a:lnTo>
                  <a:pt x="416097" y="105437"/>
                </a:lnTo>
                <a:lnTo>
                  <a:pt x="310589" y="105437"/>
                </a:lnTo>
                <a:lnTo>
                  <a:pt x="259967" y="106200"/>
                </a:lnTo>
                <a:lnTo>
                  <a:pt x="209171" y="116989"/>
                </a:lnTo>
                <a:lnTo>
                  <a:pt x="159887" y="138730"/>
                </a:lnTo>
                <a:lnTo>
                  <a:pt x="123076" y="167404"/>
                </a:lnTo>
                <a:lnTo>
                  <a:pt x="92510" y="203321"/>
                </a:lnTo>
                <a:lnTo>
                  <a:pt x="70802" y="244672"/>
                </a:lnTo>
                <a:lnTo>
                  <a:pt x="60563" y="289644"/>
                </a:lnTo>
                <a:lnTo>
                  <a:pt x="62607" y="320299"/>
                </a:lnTo>
                <a:lnTo>
                  <a:pt x="67831" y="351972"/>
                </a:lnTo>
                <a:lnTo>
                  <a:pt x="72146" y="383871"/>
                </a:lnTo>
                <a:lnTo>
                  <a:pt x="69837" y="431466"/>
                </a:lnTo>
                <a:lnTo>
                  <a:pt x="54507" y="477985"/>
                </a:lnTo>
                <a:lnTo>
                  <a:pt x="17374" y="516185"/>
                </a:lnTo>
                <a:lnTo>
                  <a:pt x="0" y="520241"/>
                </a:lnTo>
                <a:close/>
              </a:path>
              <a:path w="448309" h="520700">
                <a:moveTo>
                  <a:pt x="404564" y="130279"/>
                </a:moveTo>
                <a:lnTo>
                  <a:pt x="359349" y="113772"/>
                </a:lnTo>
                <a:lnTo>
                  <a:pt x="310589" y="105437"/>
                </a:lnTo>
                <a:lnTo>
                  <a:pt x="416097" y="105437"/>
                </a:lnTo>
                <a:lnTo>
                  <a:pt x="413421" y="111169"/>
                </a:lnTo>
                <a:lnTo>
                  <a:pt x="404564" y="130279"/>
                </a:lnTo>
                <a:close/>
              </a:path>
            </a:pathLst>
          </a:custGeom>
          <a:solidFill>
            <a:srgbClr val="FDFDFD"/>
          </a:solidFill>
        </p:spPr>
        <p:txBody>
          <a:bodyPr wrap="square" lIns="0" tIns="0" rIns="0" bIns="0" rtlCol="0"/>
          <a:lstStyle/>
          <a:p>
            <a:endParaRPr/>
          </a:p>
        </p:txBody>
      </p:sp>
      <p:sp>
        <p:nvSpPr>
          <p:cNvPr id="19" name="bk object 19"/>
          <p:cNvSpPr/>
          <p:nvPr/>
        </p:nvSpPr>
        <p:spPr>
          <a:xfrm>
            <a:off x="612984" y="595301"/>
            <a:ext cx="332105" cy="340995"/>
          </a:xfrm>
          <a:custGeom>
            <a:avLst/>
            <a:gdLst/>
            <a:ahLst/>
            <a:cxnLst/>
            <a:rect l="l" t="t" r="r" b="b"/>
            <a:pathLst>
              <a:path w="332105" h="340994">
                <a:moveTo>
                  <a:pt x="12661" y="286737"/>
                </a:moveTo>
                <a:lnTo>
                  <a:pt x="13626" y="280983"/>
                </a:lnTo>
                <a:lnTo>
                  <a:pt x="16749" y="266967"/>
                </a:lnTo>
                <a:lnTo>
                  <a:pt x="19645" y="249555"/>
                </a:lnTo>
                <a:lnTo>
                  <a:pt x="19929" y="233615"/>
                </a:lnTo>
                <a:lnTo>
                  <a:pt x="14648" y="197792"/>
                </a:lnTo>
                <a:lnTo>
                  <a:pt x="4939" y="161629"/>
                </a:lnTo>
                <a:lnTo>
                  <a:pt x="0" y="123429"/>
                </a:lnTo>
                <a:lnTo>
                  <a:pt x="9027" y="81493"/>
                </a:lnTo>
                <a:lnTo>
                  <a:pt x="39460" y="35917"/>
                </a:lnTo>
                <a:lnTo>
                  <a:pt x="85337" y="6640"/>
                </a:lnTo>
                <a:lnTo>
                  <a:pt x="124249" y="0"/>
                </a:lnTo>
                <a:lnTo>
                  <a:pt x="144103" y="867"/>
                </a:lnTo>
                <a:lnTo>
                  <a:pt x="198932" y="14506"/>
                </a:lnTo>
                <a:lnTo>
                  <a:pt x="252303" y="56347"/>
                </a:lnTo>
                <a:lnTo>
                  <a:pt x="283247" y="120014"/>
                </a:lnTo>
                <a:lnTo>
                  <a:pt x="284088" y="121900"/>
                </a:lnTo>
                <a:lnTo>
                  <a:pt x="212104" y="121900"/>
                </a:lnTo>
                <a:lnTo>
                  <a:pt x="184661" y="139444"/>
                </a:lnTo>
                <a:lnTo>
                  <a:pt x="200465" y="152762"/>
                </a:lnTo>
                <a:lnTo>
                  <a:pt x="219334" y="161780"/>
                </a:lnTo>
                <a:lnTo>
                  <a:pt x="239339" y="166269"/>
                </a:lnTo>
                <a:lnTo>
                  <a:pt x="258554" y="166269"/>
                </a:lnTo>
                <a:lnTo>
                  <a:pt x="259703" y="232068"/>
                </a:lnTo>
                <a:lnTo>
                  <a:pt x="263002" y="257761"/>
                </a:lnTo>
                <a:lnTo>
                  <a:pt x="133788" y="257761"/>
                </a:lnTo>
                <a:lnTo>
                  <a:pt x="104131" y="264326"/>
                </a:lnTo>
                <a:lnTo>
                  <a:pt x="75496" y="272249"/>
                </a:lnTo>
                <a:lnTo>
                  <a:pt x="45725" y="280172"/>
                </a:lnTo>
                <a:lnTo>
                  <a:pt x="12661" y="286737"/>
                </a:lnTo>
                <a:close/>
              </a:path>
              <a:path w="332105" h="340994">
                <a:moveTo>
                  <a:pt x="331895" y="210413"/>
                </a:moveTo>
                <a:lnTo>
                  <a:pt x="292105" y="203715"/>
                </a:lnTo>
                <a:lnTo>
                  <a:pt x="276983" y="147933"/>
                </a:lnTo>
                <a:lnTo>
                  <a:pt x="247950" y="123146"/>
                </a:lnTo>
                <a:lnTo>
                  <a:pt x="212104" y="121900"/>
                </a:lnTo>
                <a:lnTo>
                  <a:pt x="284088" y="121900"/>
                </a:lnTo>
                <a:lnTo>
                  <a:pt x="297158" y="151216"/>
                </a:lnTo>
                <a:lnTo>
                  <a:pt x="313567" y="181059"/>
                </a:lnTo>
                <a:lnTo>
                  <a:pt x="331895" y="206553"/>
                </a:lnTo>
                <a:lnTo>
                  <a:pt x="331895" y="210413"/>
                </a:lnTo>
                <a:close/>
              </a:path>
              <a:path w="332105" h="340994">
                <a:moveTo>
                  <a:pt x="258554" y="166269"/>
                </a:moveTo>
                <a:lnTo>
                  <a:pt x="239339" y="166269"/>
                </a:lnTo>
                <a:lnTo>
                  <a:pt x="258549" y="166005"/>
                </a:lnTo>
                <a:lnTo>
                  <a:pt x="258554" y="166269"/>
                </a:lnTo>
                <a:close/>
              </a:path>
              <a:path w="332105" h="340994">
                <a:moveTo>
                  <a:pt x="277789" y="340434"/>
                </a:moveTo>
                <a:lnTo>
                  <a:pt x="276355" y="340434"/>
                </a:lnTo>
                <a:lnTo>
                  <a:pt x="250127" y="329917"/>
                </a:lnTo>
                <a:lnTo>
                  <a:pt x="208130" y="307110"/>
                </a:lnTo>
                <a:lnTo>
                  <a:pt x="164997" y="280455"/>
                </a:lnTo>
                <a:lnTo>
                  <a:pt x="133788" y="257761"/>
                </a:lnTo>
                <a:lnTo>
                  <a:pt x="263002" y="257761"/>
                </a:lnTo>
                <a:lnTo>
                  <a:pt x="266876" y="287944"/>
                </a:lnTo>
                <a:lnTo>
                  <a:pt x="274731" y="326616"/>
                </a:lnTo>
                <a:lnTo>
                  <a:pt x="277789" y="340434"/>
                </a:lnTo>
                <a:close/>
              </a:path>
            </a:pathLst>
          </a:custGeom>
          <a:solidFill>
            <a:srgbClr val="FDFDFD"/>
          </a:solidFill>
        </p:spPr>
        <p:txBody>
          <a:bodyPr wrap="square" lIns="0" tIns="0" rIns="0" bIns="0" rtlCol="0"/>
          <a:lstStyle/>
          <a:p>
            <a:endParaRPr/>
          </a:p>
        </p:txBody>
      </p:sp>
      <p:sp>
        <p:nvSpPr>
          <p:cNvPr id="20" name="bk object 20"/>
          <p:cNvSpPr/>
          <p:nvPr/>
        </p:nvSpPr>
        <p:spPr>
          <a:xfrm>
            <a:off x="548181" y="507204"/>
            <a:ext cx="264000" cy="216674"/>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4040504" y="850079"/>
            <a:ext cx="90513" cy="118718"/>
          </a:xfrm>
          <a:prstGeom prst="rect">
            <a:avLst/>
          </a:prstGeom>
          <a:blipFill>
            <a:blip r:embed="rId3" cstate="print"/>
            <a:stretch>
              <a:fillRect/>
            </a:stretch>
          </a:blipFill>
        </p:spPr>
        <p:txBody>
          <a:bodyPr wrap="square" lIns="0" tIns="0" rIns="0" bIns="0" rtlCol="0"/>
          <a:lstStyle/>
          <a:p>
            <a:endParaRPr/>
          </a:p>
        </p:txBody>
      </p:sp>
      <p:sp>
        <p:nvSpPr>
          <p:cNvPr id="22" name="bk object 22"/>
          <p:cNvSpPr/>
          <p:nvPr/>
        </p:nvSpPr>
        <p:spPr>
          <a:xfrm>
            <a:off x="4251067" y="850078"/>
            <a:ext cx="100994" cy="121613"/>
          </a:xfrm>
          <a:prstGeom prst="rect">
            <a:avLst/>
          </a:prstGeom>
          <a:blipFill>
            <a:blip r:embed="rId4" cstate="print"/>
            <a:stretch>
              <a:fillRect/>
            </a:stretch>
          </a:blipFill>
        </p:spPr>
        <p:txBody>
          <a:bodyPr wrap="square" lIns="0" tIns="0" rIns="0" bIns="0" rtlCol="0"/>
          <a:lstStyle/>
          <a:p>
            <a:endParaRPr/>
          </a:p>
        </p:txBody>
      </p:sp>
      <p:sp>
        <p:nvSpPr>
          <p:cNvPr id="23" name="bk object 23"/>
          <p:cNvSpPr/>
          <p:nvPr/>
        </p:nvSpPr>
        <p:spPr>
          <a:xfrm>
            <a:off x="4494501" y="850078"/>
            <a:ext cx="0" cy="116839"/>
          </a:xfrm>
          <a:custGeom>
            <a:avLst/>
            <a:gdLst/>
            <a:ahLst/>
            <a:cxnLst/>
            <a:rect l="l" t="t" r="r" b="b"/>
            <a:pathLst>
              <a:path h="116840">
                <a:moveTo>
                  <a:pt x="0" y="0"/>
                </a:moveTo>
                <a:lnTo>
                  <a:pt x="0" y="116787"/>
                </a:lnTo>
              </a:path>
            </a:pathLst>
          </a:custGeom>
          <a:ln w="29536">
            <a:solidFill>
              <a:srgbClr val="11432F"/>
            </a:solidFill>
          </a:ln>
        </p:spPr>
        <p:txBody>
          <a:bodyPr wrap="square" lIns="0" tIns="0" rIns="0" bIns="0" rtlCol="0"/>
          <a:lstStyle/>
          <a:p>
            <a:endParaRPr/>
          </a:p>
        </p:txBody>
      </p:sp>
      <p:sp>
        <p:nvSpPr>
          <p:cNvPr id="24" name="bk object 24"/>
          <p:cNvSpPr/>
          <p:nvPr/>
        </p:nvSpPr>
        <p:spPr>
          <a:xfrm>
            <a:off x="4619790" y="850077"/>
            <a:ext cx="101946" cy="120648"/>
          </a:xfrm>
          <a:prstGeom prst="rect">
            <a:avLst/>
          </a:prstGeom>
          <a:blipFill>
            <a:blip r:embed="rId5" cstate="print"/>
            <a:stretch>
              <a:fillRect/>
            </a:stretch>
          </a:blipFill>
        </p:spPr>
        <p:txBody>
          <a:bodyPr wrap="square" lIns="0" tIns="0" rIns="0" bIns="0" rtlCol="0"/>
          <a:lstStyle/>
          <a:p>
            <a:endParaRPr/>
          </a:p>
        </p:txBody>
      </p:sp>
      <p:sp>
        <p:nvSpPr>
          <p:cNvPr id="25" name="bk object 25"/>
          <p:cNvSpPr/>
          <p:nvPr/>
        </p:nvSpPr>
        <p:spPr>
          <a:xfrm>
            <a:off x="4835118" y="850076"/>
            <a:ext cx="73363" cy="116787"/>
          </a:xfrm>
          <a:prstGeom prst="rect">
            <a:avLst/>
          </a:prstGeom>
          <a:blipFill>
            <a:blip r:embed="rId6" cstate="print"/>
            <a:stretch>
              <a:fillRect/>
            </a:stretch>
          </a:blipFill>
        </p:spPr>
        <p:txBody>
          <a:bodyPr wrap="square" lIns="0" tIns="0" rIns="0" bIns="0" rtlCol="0"/>
          <a:lstStyle/>
          <a:p>
            <a:endParaRPr/>
          </a:p>
        </p:txBody>
      </p:sp>
      <p:sp>
        <p:nvSpPr>
          <p:cNvPr id="26" name="bk object 26"/>
          <p:cNvSpPr/>
          <p:nvPr/>
        </p:nvSpPr>
        <p:spPr>
          <a:xfrm>
            <a:off x="5028531" y="850075"/>
            <a:ext cx="101946" cy="117753"/>
          </a:xfrm>
          <a:prstGeom prst="rect">
            <a:avLst/>
          </a:prstGeom>
          <a:blipFill>
            <a:blip r:embed="rId7" cstate="print"/>
            <a:stretch>
              <a:fillRect/>
            </a:stretch>
          </a:blipFill>
        </p:spPr>
        <p:txBody>
          <a:bodyPr wrap="square" lIns="0" tIns="0" rIns="0" bIns="0" rtlCol="0"/>
          <a:lstStyle/>
          <a:p>
            <a:endParaRPr/>
          </a:p>
        </p:txBody>
      </p:sp>
      <p:sp>
        <p:nvSpPr>
          <p:cNvPr id="27" name="bk object 27"/>
          <p:cNvSpPr/>
          <p:nvPr/>
        </p:nvSpPr>
        <p:spPr>
          <a:xfrm>
            <a:off x="5237188" y="848144"/>
            <a:ext cx="69552" cy="120648"/>
          </a:xfrm>
          <a:prstGeom prst="rect">
            <a:avLst/>
          </a:prstGeom>
          <a:blipFill>
            <a:blip r:embed="rId8" cstate="print"/>
            <a:stretch>
              <a:fillRect/>
            </a:stretch>
          </a:blipFill>
        </p:spPr>
        <p:txBody>
          <a:bodyPr wrap="square" lIns="0" tIns="0" rIns="0" bIns="0" rtlCol="0"/>
          <a:lstStyle/>
          <a:p>
            <a:endParaRPr/>
          </a:p>
        </p:txBody>
      </p:sp>
      <p:sp>
        <p:nvSpPr>
          <p:cNvPr id="28" name="bk object 28"/>
          <p:cNvSpPr/>
          <p:nvPr/>
        </p:nvSpPr>
        <p:spPr>
          <a:xfrm>
            <a:off x="5446798" y="850074"/>
            <a:ext cx="0" cy="116839"/>
          </a:xfrm>
          <a:custGeom>
            <a:avLst/>
            <a:gdLst/>
            <a:ahLst/>
            <a:cxnLst/>
            <a:rect l="l" t="t" r="r" b="b"/>
            <a:pathLst>
              <a:path h="116840">
                <a:moveTo>
                  <a:pt x="0" y="0"/>
                </a:moveTo>
                <a:lnTo>
                  <a:pt x="0" y="116787"/>
                </a:lnTo>
              </a:path>
            </a:pathLst>
          </a:custGeom>
          <a:ln w="28583">
            <a:solidFill>
              <a:srgbClr val="11432F"/>
            </a:solidFill>
          </a:ln>
        </p:spPr>
        <p:txBody>
          <a:bodyPr wrap="square" lIns="0" tIns="0" rIns="0" bIns="0" rtlCol="0"/>
          <a:lstStyle/>
          <a:p>
            <a:endParaRPr/>
          </a:p>
        </p:txBody>
      </p:sp>
      <p:sp>
        <p:nvSpPr>
          <p:cNvPr id="29" name="bk object 29"/>
          <p:cNvSpPr/>
          <p:nvPr/>
        </p:nvSpPr>
        <p:spPr>
          <a:xfrm>
            <a:off x="5582092" y="850073"/>
            <a:ext cx="87655" cy="116787"/>
          </a:xfrm>
          <a:prstGeom prst="rect">
            <a:avLst/>
          </a:prstGeom>
          <a:blipFill>
            <a:blip r:embed="rId9" cstate="print"/>
            <a:stretch>
              <a:fillRect/>
            </a:stretch>
          </a:blipFill>
        </p:spPr>
        <p:txBody>
          <a:bodyPr wrap="square" lIns="0" tIns="0" rIns="0" bIns="0" rtlCol="0"/>
          <a:lstStyle/>
          <a:p>
            <a:endParaRPr/>
          </a:p>
        </p:txBody>
      </p:sp>
      <p:sp>
        <p:nvSpPr>
          <p:cNvPr id="30" name="bk object 30"/>
          <p:cNvSpPr/>
          <p:nvPr/>
        </p:nvSpPr>
        <p:spPr>
          <a:xfrm>
            <a:off x="5776459" y="850072"/>
            <a:ext cx="97182" cy="116787"/>
          </a:xfrm>
          <a:prstGeom prst="rect">
            <a:avLst/>
          </a:prstGeom>
          <a:blipFill>
            <a:blip r:embed="rId10" cstate="print"/>
            <a:stretch>
              <a:fillRect/>
            </a:stretch>
          </a:blipFill>
        </p:spPr>
        <p:txBody>
          <a:bodyPr wrap="square" lIns="0" tIns="0" rIns="0" bIns="0" rtlCol="0"/>
          <a:lstStyle/>
          <a:p>
            <a:endParaRPr/>
          </a:p>
        </p:txBody>
      </p:sp>
      <p:sp>
        <p:nvSpPr>
          <p:cNvPr id="31" name="bk object 31"/>
          <p:cNvSpPr/>
          <p:nvPr/>
        </p:nvSpPr>
        <p:spPr>
          <a:xfrm>
            <a:off x="4038598" y="580784"/>
            <a:ext cx="164829" cy="166012"/>
          </a:xfrm>
          <a:prstGeom prst="rect">
            <a:avLst/>
          </a:prstGeom>
          <a:blipFill>
            <a:blip r:embed="rId11" cstate="print"/>
            <a:stretch>
              <a:fillRect/>
            </a:stretch>
          </a:blipFill>
        </p:spPr>
        <p:txBody>
          <a:bodyPr wrap="square" lIns="0" tIns="0" rIns="0" bIns="0" rtlCol="0"/>
          <a:lstStyle/>
          <a:p>
            <a:endParaRPr/>
          </a:p>
        </p:txBody>
      </p:sp>
      <p:sp>
        <p:nvSpPr>
          <p:cNvPr id="32" name="bk object 32"/>
          <p:cNvSpPr/>
          <p:nvPr/>
        </p:nvSpPr>
        <p:spPr>
          <a:xfrm>
            <a:off x="4259642" y="580783"/>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33" name="bk object 33"/>
          <p:cNvSpPr/>
          <p:nvPr/>
        </p:nvSpPr>
        <p:spPr>
          <a:xfrm>
            <a:off x="4311091" y="577887"/>
            <a:ext cx="141963" cy="167942"/>
          </a:xfrm>
          <a:prstGeom prst="rect">
            <a:avLst/>
          </a:prstGeom>
          <a:blipFill>
            <a:blip r:embed="rId12" cstate="print"/>
            <a:stretch>
              <a:fillRect/>
            </a:stretch>
          </a:blipFill>
        </p:spPr>
        <p:txBody>
          <a:bodyPr wrap="square" lIns="0" tIns="0" rIns="0" bIns="0" rtlCol="0"/>
          <a:lstStyle/>
          <a:p>
            <a:endParaRPr/>
          </a:p>
        </p:txBody>
      </p:sp>
      <p:sp>
        <p:nvSpPr>
          <p:cNvPr id="34" name="bk object 34"/>
          <p:cNvSpPr/>
          <p:nvPr/>
        </p:nvSpPr>
        <p:spPr>
          <a:xfrm>
            <a:off x="4484496" y="580782"/>
            <a:ext cx="138152" cy="162151"/>
          </a:xfrm>
          <a:prstGeom prst="rect">
            <a:avLst/>
          </a:prstGeom>
          <a:blipFill>
            <a:blip r:embed="rId13" cstate="print"/>
            <a:stretch>
              <a:fillRect/>
            </a:stretch>
          </a:blipFill>
        </p:spPr>
        <p:txBody>
          <a:bodyPr wrap="square" lIns="0" tIns="0" rIns="0" bIns="0" rtlCol="0"/>
          <a:lstStyle/>
          <a:p>
            <a:endParaRPr/>
          </a:p>
        </p:txBody>
      </p:sp>
      <p:sp>
        <p:nvSpPr>
          <p:cNvPr id="35" name="bk object 35"/>
          <p:cNvSpPr/>
          <p:nvPr/>
        </p:nvSpPr>
        <p:spPr>
          <a:xfrm>
            <a:off x="4678862" y="580781"/>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36" name="bk object 36"/>
          <p:cNvSpPr/>
          <p:nvPr/>
        </p:nvSpPr>
        <p:spPr>
          <a:xfrm>
            <a:off x="4730312" y="575953"/>
            <a:ext cx="458284" cy="173733"/>
          </a:xfrm>
          <a:prstGeom prst="rect">
            <a:avLst/>
          </a:prstGeom>
          <a:blipFill>
            <a:blip r:embed="rId14" cstate="print"/>
            <a:stretch>
              <a:fillRect/>
            </a:stretch>
          </a:blipFill>
        </p:spPr>
        <p:txBody>
          <a:bodyPr wrap="square" lIns="0" tIns="0" rIns="0" bIns="0" rtlCol="0"/>
          <a:lstStyle/>
          <a:p>
            <a:endParaRPr/>
          </a:p>
        </p:txBody>
      </p:sp>
      <p:sp>
        <p:nvSpPr>
          <p:cNvPr id="37" name="bk object 37"/>
          <p:cNvSpPr/>
          <p:nvPr/>
        </p:nvSpPr>
        <p:spPr>
          <a:xfrm>
            <a:off x="5276252" y="575950"/>
            <a:ext cx="464953" cy="169874"/>
          </a:xfrm>
          <a:prstGeom prst="rect">
            <a:avLst/>
          </a:prstGeom>
          <a:blipFill>
            <a:blip r:embed="rId15" cstate="print"/>
            <a:stretch>
              <a:fillRect/>
            </a:stretch>
          </a:blipFill>
        </p:spPr>
        <p:txBody>
          <a:bodyPr wrap="square" lIns="0" tIns="0" rIns="0" bIns="0" rtlCol="0"/>
          <a:lstStyle/>
          <a:p>
            <a:endParaRPr/>
          </a:p>
        </p:txBody>
      </p:sp>
      <p:sp>
        <p:nvSpPr>
          <p:cNvPr id="38" name="bk object 38"/>
          <p:cNvSpPr/>
          <p:nvPr/>
        </p:nvSpPr>
        <p:spPr>
          <a:xfrm>
            <a:off x="5765025" y="580775"/>
            <a:ext cx="100994" cy="162151"/>
          </a:xfrm>
          <a:prstGeom prst="rect">
            <a:avLst/>
          </a:prstGeom>
          <a:blipFill>
            <a:blip r:embed="rId16" cstate="print"/>
            <a:stretch>
              <a:fillRect/>
            </a:stretch>
          </a:blipFill>
        </p:spPr>
        <p:txBody>
          <a:bodyPr wrap="square" lIns="0" tIns="0" rIns="0" bIns="0" rtlCol="0"/>
          <a:lstStyle/>
          <a:p>
            <a:endParaRPr/>
          </a:p>
        </p:txBody>
      </p:sp>
      <p:sp>
        <p:nvSpPr>
          <p:cNvPr id="39" name="bk object 39"/>
          <p:cNvSpPr/>
          <p:nvPr/>
        </p:nvSpPr>
        <p:spPr>
          <a:xfrm>
            <a:off x="4038598" y="791668"/>
            <a:ext cx="1831339" cy="0"/>
          </a:xfrm>
          <a:custGeom>
            <a:avLst/>
            <a:gdLst/>
            <a:ahLst/>
            <a:cxnLst/>
            <a:rect l="l" t="t" r="r" b="b"/>
            <a:pathLst>
              <a:path w="1831339">
                <a:moveTo>
                  <a:pt x="0" y="0"/>
                </a:moveTo>
                <a:lnTo>
                  <a:pt x="1831232" y="0"/>
                </a:lnTo>
              </a:path>
            </a:pathLst>
          </a:custGeom>
          <a:ln w="12547">
            <a:solidFill>
              <a:srgbClr val="11432F"/>
            </a:solidFill>
          </a:ln>
        </p:spPr>
        <p:txBody>
          <a:bodyPr wrap="square" lIns="0" tIns="0" rIns="0" bIns="0" rtlCol="0"/>
          <a:lstStyle/>
          <a:p>
            <a:endParaRPr/>
          </a:p>
        </p:txBody>
      </p:sp>
      <p:sp>
        <p:nvSpPr>
          <p:cNvPr id="40" name="bk object 40"/>
          <p:cNvSpPr/>
          <p:nvPr/>
        </p:nvSpPr>
        <p:spPr>
          <a:xfrm>
            <a:off x="6157568" y="643041"/>
            <a:ext cx="395401" cy="229217"/>
          </a:xfrm>
          <a:prstGeom prst="rect">
            <a:avLst/>
          </a:prstGeom>
          <a:blipFill>
            <a:blip r:embed="rId17" cstate="print"/>
            <a:stretch>
              <a:fillRect/>
            </a:stretch>
          </a:blipFill>
        </p:spPr>
        <p:txBody>
          <a:bodyPr wrap="square" lIns="0" tIns="0" rIns="0" bIns="0" rtlCol="0"/>
          <a:lstStyle/>
          <a:p>
            <a:endParaRPr/>
          </a:p>
        </p:txBody>
      </p:sp>
      <p:sp>
        <p:nvSpPr>
          <p:cNvPr id="41" name="bk object 41"/>
          <p:cNvSpPr/>
          <p:nvPr/>
        </p:nvSpPr>
        <p:spPr>
          <a:xfrm>
            <a:off x="6572025" y="703350"/>
            <a:ext cx="141010" cy="168908"/>
          </a:xfrm>
          <a:prstGeom prst="rect">
            <a:avLst/>
          </a:prstGeom>
          <a:blipFill>
            <a:blip r:embed="rId18" cstate="print"/>
            <a:stretch>
              <a:fillRect/>
            </a:stretch>
          </a:blipFill>
        </p:spPr>
        <p:txBody>
          <a:bodyPr wrap="square" lIns="0" tIns="0" rIns="0" bIns="0" rtlCol="0"/>
          <a:lstStyle/>
          <a:p>
            <a:endParaRPr/>
          </a:p>
        </p:txBody>
      </p:sp>
      <p:sp>
        <p:nvSpPr>
          <p:cNvPr id="42" name="bk object 42"/>
          <p:cNvSpPr/>
          <p:nvPr/>
        </p:nvSpPr>
        <p:spPr>
          <a:xfrm>
            <a:off x="6747335" y="703349"/>
            <a:ext cx="138152" cy="165047"/>
          </a:xfrm>
          <a:prstGeom prst="rect">
            <a:avLst/>
          </a:prstGeom>
          <a:blipFill>
            <a:blip r:embed="rId19" cstate="print"/>
            <a:stretch>
              <a:fillRect/>
            </a:stretch>
          </a:blipFill>
        </p:spPr>
        <p:txBody>
          <a:bodyPr wrap="square" lIns="0" tIns="0" rIns="0" bIns="0" rtlCol="0"/>
          <a:lstStyle/>
          <a:p>
            <a:endParaRPr/>
          </a:p>
        </p:txBody>
      </p:sp>
      <p:sp>
        <p:nvSpPr>
          <p:cNvPr id="43" name="bk object 43"/>
          <p:cNvSpPr/>
          <p:nvPr/>
        </p:nvSpPr>
        <p:spPr>
          <a:xfrm>
            <a:off x="6920740" y="703348"/>
            <a:ext cx="104805" cy="168908"/>
          </a:xfrm>
          <a:prstGeom prst="rect">
            <a:avLst/>
          </a:prstGeom>
          <a:blipFill>
            <a:blip r:embed="rId20" cstate="print"/>
            <a:stretch>
              <a:fillRect/>
            </a:stretch>
          </a:blipFill>
        </p:spPr>
        <p:txBody>
          <a:bodyPr wrap="square" lIns="0" tIns="0" rIns="0" bIns="0" rtlCol="0"/>
          <a:lstStyle/>
          <a:p>
            <a:endParaRPr/>
          </a:p>
        </p:txBody>
      </p:sp>
      <p:sp>
        <p:nvSpPr>
          <p:cNvPr id="44" name="bk object 44"/>
          <p:cNvSpPr/>
          <p:nvPr/>
        </p:nvSpPr>
        <p:spPr>
          <a:xfrm>
            <a:off x="7059845" y="642540"/>
            <a:ext cx="35560" cy="226060"/>
          </a:xfrm>
          <a:custGeom>
            <a:avLst/>
            <a:gdLst/>
            <a:ahLst/>
            <a:cxnLst/>
            <a:rect l="l" t="t" r="r" b="b"/>
            <a:pathLst>
              <a:path w="35559" h="226059">
                <a:moveTo>
                  <a:pt x="32394" y="225854"/>
                </a:moveTo>
                <a:lnTo>
                  <a:pt x="2858" y="225854"/>
                </a:lnTo>
                <a:lnTo>
                  <a:pt x="2858" y="64667"/>
                </a:lnTo>
                <a:lnTo>
                  <a:pt x="32394" y="64667"/>
                </a:lnTo>
                <a:lnTo>
                  <a:pt x="32394" y="225854"/>
                </a:lnTo>
                <a:close/>
              </a:path>
              <a:path w="35559" h="226059">
                <a:moveTo>
                  <a:pt x="17149" y="36677"/>
                </a:moveTo>
                <a:lnTo>
                  <a:pt x="6669" y="36677"/>
                </a:lnTo>
                <a:lnTo>
                  <a:pt x="0" y="28955"/>
                </a:lnTo>
                <a:lnTo>
                  <a:pt x="0" y="18338"/>
                </a:lnTo>
                <a:lnTo>
                  <a:pt x="1354" y="11401"/>
                </a:lnTo>
                <a:lnTo>
                  <a:pt x="5121" y="5549"/>
                </a:lnTo>
                <a:lnTo>
                  <a:pt x="10852" y="1508"/>
                </a:lnTo>
                <a:lnTo>
                  <a:pt x="18102" y="0"/>
                </a:lnTo>
                <a:lnTo>
                  <a:pt x="28583" y="0"/>
                </a:lnTo>
                <a:lnTo>
                  <a:pt x="35252" y="8686"/>
                </a:lnTo>
                <a:lnTo>
                  <a:pt x="35252" y="18338"/>
                </a:lnTo>
                <a:lnTo>
                  <a:pt x="34433" y="25683"/>
                </a:lnTo>
                <a:lnTo>
                  <a:pt x="30846" y="31489"/>
                </a:lnTo>
                <a:lnTo>
                  <a:pt x="24935" y="35304"/>
                </a:lnTo>
                <a:lnTo>
                  <a:pt x="17149" y="36677"/>
                </a:lnTo>
                <a:close/>
              </a:path>
            </a:pathLst>
          </a:custGeom>
          <a:solidFill>
            <a:srgbClr val="11432F"/>
          </a:solidFill>
        </p:spPr>
        <p:txBody>
          <a:bodyPr wrap="square" lIns="0" tIns="0" rIns="0" bIns="0" rtlCol="0"/>
          <a:lstStyle/>
          <a:p>
            <a:endParaRPr/>
          </a:p>
        </p:txBody>
      </p:sp>
      <p:sp>
        <p:nvSpPr>
          <p:cNvPr id="45" name="bk object 45"/>
          <p:cNvSpPr/>
          <p:nvPr/>
        </p:nvSpPr>
        <p:spPr>
          <a:xfrm>
            <a:off x="7128445" y="703347"/>
            <a:ext cx="156254" cy="168908"/>
          </a:xfrm>
          <a:prstGeom prst="rect">
            <a:avLst/>
          </a:prstGeom>
          <a:blipFill>
            <a:blip r:embed="rId21" cstate="print"/>
            <a:stretch>
              <a:fillRect/>
            </a:stretch>
          </a:blipFill>
        </p:spPr>
        <p:txBody>
          <a:bodyPr wrap="square" lIns="0" tIns="0" rIns="0" bIns="0" rtlCol="0"/>
          <a:lstStyle/>
          <a:p>
            <a:endParaRPr/>
          </a:p>
        </p:txBody>
      </p:sp>
      <p:sp>
        <p:nvSpPr>
          <p:cNvPr id="46" name="bk object 46"/>
          <p:cNvSpPr/>
          <p:nvPr/>
        </p:nvSpPr>
        <p:spPr>
          <a:xfrm>
            <a:off x="7319953" y="703346"/>
            <a:ext cx="138152" cy="165047"/>
          </a:xfrm>
          <a:prstGeom prst="rect">
            <a:avLst/>
          </a:prstGeom>
          <a:blipFill>
            <a:blip r:embed="rId22" cstate="print"/>
            <a:stretch>
              <a:fillRect/>
            </a:stretch>
          </a:blipFill>
        </p:spPr>
        <p:txBody>
          <a:bodyPr wrap="square" lIns="0" tIns="0" rIns="0" bIns="0" rtlCol="0"/>
          <a:lstStyle/>
          <a:p>
            <a:endParaRPr/>
          </a:p>
        </p:txBody>
      </p:sp>
      <p:sp>
        <p:nvSpPr>
          <p:cNvPr id="47" name="bk object 47"/>
          <p:cNvSpPr/>
          <p:nvPr/>
        </p:nvSpPr>
        <p:spPr>
          <a:xfrm>
            <a:off x="6012746" y="554736"/>
            <a:ext cx="0" cy="443230"/>
          </a:xfrm>
          <a:custGeom>
            <a:avLst/>
            <a:gdLst/>
            <a:ahLst/>
            <a:cxnLst/>
            <a:rect l="l" t="t" r="r" b="b"/>
            <a:pathLst>
              <a:path h="443230">
                <a:moveTo>
                  <a:pt x="0" y="0"/>
                </a:moveTo>
                <a:lnTo>
                  <a:pt x="0" y="442991"/>
                </a:lnTo>
              </a:path>
            </a:pathLst>
          </a:custGeom>
          <a:ln w="7622">
            <a:solidFill>
              <a:srgbClr val="11432F"/>
            </a:solidFill>
          </a:ln>
        </p:spPr>
        <p:txBody>
          <a:bodyPr wrap="square" lIns="0" tIns="0" rIns="0" bIns="0" rtlCol="0"/>
          <a:lstStyle/>
          <a:p>
            <a:endParaRPr/>
          </a:p>
        </p:txBody>
      </p:sp>
      <p:sp>
        <p:nvSpPr>
          <p:cNvPr id="48" name="bk object 48"/>
          <p:cNvSpPr/>
          <p:nvPr/>
        </p:nvSpPr>
        <p:spPr>
          <a:xfrm>
            <a:off x="473963" y="9185864"/>
            <a:ext cx="982769" cy="212139"/>
          </a:xfrm>
          <a:prstGeom prst="rect">
            <a:avLst/>
          </a:prstGeom>
          <a:blipFill>
            <a:blip r:embed="rId23" cstate="print"/>
            <a:stretch>
              <a:fillRect/>
            </a:stretch>
          </a:blipFill>
        </p:spPr>
        <p:txBody>
          <a:bodyPr wrap="square" lIns="0" tIns="0" rIns="0" bIns="0" rtlCol="0"/>
          <a:lstStyle/>
          <a:p>
            <a:endParaRPr/>
          </a:p>
        </p:txBody>
      </p:sp>
      <p:sp>
        <p:nvSpPr>
          <p:cNvPr id="49" name="bk object 49"/>
          <p:cNvSpPr/>
          <p:nvPr/>
        </p:nvSpPr>
        <p:spPr>
          <a:xfrm>
            <a:off x="1608791" y="9222304"/>
            <a:ext cx="64769" cy="13335"/>
          </a:xfrm>
          <a:custGeom>
            <a:avLst/>
            <a:gdLst/>
            <a:ahLst/>
            <a:cxnLst/>
            <a:rect l="l" t="t" r="r" b="b"/>
            <a:pathLst>
              <a:path w="64769" h="13334">
                <a:moveTo>
                  <a:pt x="0" y="0"/>
                </a:moveTo>
                <a:lnTo>
                  <a:pt x="64293" y="0"/>
                </a:lnTo>
                <a:lnTo>
                  <a:pt x="64293" y="12788"/>
                </a:lnTo>
                <a:lnTo>
                  <a:pt x="0" y="12788"/>
                </a:lnTo>
                <a:lnTo>
                  <a:pt x="0" y="0"/>
                </a:lnTo>
                <a:close/>
              </a:path>
            </a:pathLst>
          </a:custGeom>
          <a:solidFill>
            <a:srgbClr val="11432F"/>
          </a:solidFill>
        </p:spPr>
        <p:txBody>
          <a:bodyPr wrap="square" lIns="0" tIns="0" rIns="0" bIns="0" rtlCol="0"/>
          <a:lstStyle/>
          <a:p>
            <a:endParaRPr/>
          </a:p>
        </p:txBody>
      </p:sp>
      <p:sp>
        <p:nvSpPr>
          <p:cNvPr id="50" name="bk object 50"/>
          <p:cNvSpPr/>
          <p:nvPr/>
        </p:nvSpPr>
        <p:spPr>
          <a:xfrm>
            <a:off x="1608791" y="9235092"/>
            <a:ext cx="15875" cy="38735"/>
          </a:xfrm>
          <a:custGeom>
            <a:avLst/>
            <a:gdLst/>
            <a:ahLst/>
            <a:cxnLst/>
            <a:rect l="l" t="t" r="r" b="b"/>
            <a:pathLst>
              <a:path w="15875" h="38734">
                <a:moveTo>
                  <a:pt x="0" y="0"/>
                </a:moveTo>
                <a:lnTo>
                  <a:pt x="15307" y="0"/>
                </a:lnTo>
                <a:lnTo>
                  <a:pt x="15307" y="38365"/>
                </a:lnTo>
                <a:lnTo>
                  <a:pt x="0" y="38365"/>
                </a:lnTo>
                <a:lnTo>
                  <a:pt x="0" y="0"/>
                </a:lnTo>
                <a:close/>
              </a:path>
            </a:pathLst>
          </a:custGeom>
          <a:solidFill>
            <a:srgbClr val="11432F"/>
          </a:solidFill>
        </p:spPr>
        <p:txBody>
          <a:bodyPr wrap="square" lIns="0" tIns="0" rIns="0" bIns="0" rtlCol="0"/>
          <a:lstStyle/>
          <a:p>
            <a:endParaRPr/>
          </a:p>
        </p:txBody>
      </p:sp>
      <p:sp>
        <p:nvSpPr>
          <p:cNvPr id="51" name="bk object 51"/>
          <p:cNvSpPr/>
          <p:nvPr/>
        </p:nvSpPr>
        <p:spPr>
          <a:xfrm>
            <a:off x="1608791" y="9273457"/>
            <a:ext cx="62230" cy="13335"/>
          </a:xfrm>
          <a:custGeom>
            <a:avLst/>
            <a:gdLst/>
            <a:ahLst/>
            <a:cxnLst/>
            <a:rect l="l" t="t" r="r" b="b"/>
            <a:pathLst>
              <a:path w="62230" h="13334">
                <a:moveTo>
                  <a:pt x="0" y="0"/>
                </a:moveTo>
                <a:lnTo>
                  <a:pt x="61741" y="0"/>
                </a:lnTo>
                <a:lnTo>
                  <a:pt x="61741" y="12788"/>
                </a:lnTo>
                <a:lnTo>
                  <a:pt x="0" y="12788"/>
                </a:lnTo>
                <a:lnTo>
                  <a:pt x="0" y="0"/>
                </a:lnTo>
                <a:close/>
              </a:path>
            </a:pathLst>
          </a:custGeom>
          <a:solidFill>
            <a:srgbClr val="11432F"/>
          </a:solidFill>
        </p:spPr>
        <p:txBody>
          <a:bodyPr wrap="square" lIns="0" tIns="0" rIns="0" bIns="0" rtlCol="0"/>
          <a:lstStyle/>
          <a:p>
            <a:endParaRPr/>
          </a:p>
        </p:txBody>
      </p:sp>
      <p:sp>
        <p:nvSpPr>
          <p:cNvPr id="52" name="bk object 52"/>
          <p:cNvSpPr/>
          <p:nvPr/>
        </p:nvSpPr>
        <p:spPr>
          <a:xfrm>
            <a:off x="1608791" y="9286246"/>
            <a:ext cx="15875" cy="43815"/>
          </a:xfrm>
          <a:custGeom>
            <a:avLst/>
            <a:gdLst/>
            <a:ahLst/>
            <a:cxnLst/>
            <a:rect l="l" t="t" r="r" b="b"/>
            <a:pathLst>
              <a:path w="15875" h="43815">
                <a:moveTo>
                  <a:pt x="0" y="0"/>
                </a:moveTo>
                <a:lnTo>
                  <a:pt x="15307" y="0"/>
                </a:lnTo>
                <a:lnTo>
                  <a:pt x="15307" y="43480"/>
                </a:lnTo>
                <a:lnTo>
                  <a:pt x="0" y="43480"/>
                </a:lnTo>
                <a:lnTo>
                  <a:pt x="0" y="0"/>
                </a:lnTo>
                <a:close/>
              </a:path>
            </a:pathLst>
          </a:custGeom>
          <a:solidFill>
            <a:srgbClr val="11432F"/>
          </a:solidFill>
        </p:spPr>
        <p:txBody>
          <a:bodyPr wrap="square" lIns="0" tIns="0" rIns="0" bIns="0" rtlCol="0"/>
          <a:lstStyle/>
          <a:p>
            <a:endParaRPr/>
          </a:p>
        </p:txBody>
      </p:sp>
      <p:sp>
        <p:nvSpPr>
          <p:cNvPr id="53" name="bk object 53"/>
          <p:cNvSpPr/>
          <p:nvPr/>
        </p:nvSpPr>
        <p:spPr>
          <a:xfrm>
            <a:off x="1608791" y="9329727"/>
            <a:ext cx="67310" cy="13335"/>
          </a:xfrm>
          <a:custGeom>
            <a:avLst/>
            <a:gdLst/>
            <a:ahLst/>
            <a:cxnLst/>
            <a:rect l="l" t="t" r="r" b="b"/>
            <a:pathLst>
              <a:path w="67310" h="13334">
                <a:moveTo>
                  <a:pt x="0" y="0"/>
                </a:moveTo>
                <a:lnTo>
                  <a:pt x="66844" y="0"/>
                </a:lnTo>
                <a:lnTo>
                  <a:pt x="66844" y="12788"/>
                </a:lnTo>
                <a:lnTo>
                  <a:pt x="0" y="12788"/>
                </a:lnTo>
                <a:lnTo>
                  <a:pt x="0" y="0"/>
                </a:lnTo>
                <a:close/>
              </a:path>
            </a:pathLst>
          </a:custGeom>
          <a:solidFill>
            <a:srgbClr val="11432F"/>
          </a:solidFill>
        </p:spPr>
        <p:txBody>
          <a:bodyPr wrap="square" lIns="0" tIns="0" rIns="0" bIns="0" rtlCol="0"/>
          <a:lstStyle/>
          <a:p>
            <a:endParaRPr/>
          </a:p>
        </p:txBody>
      </p:sp>
      <p:sp>
        <p:nvSpPr>
          <p:cNvPr id="54" name="bk object 54"/>
          <p:cNvSpPr/>
          <p:nvPr/>
        </p:nvSpPr>
        <p:spPr>
          <a:xfrm>
            <a:off x="1683800" y="9256236"/>
            <a:ext cx="78105" cy="86995"/>
          </a:xfrm>
          <a:custGeom>
            <a:avLst/>
            <a:gdLst/>
            <a:ahLst/>
            <a:cxnLst/>
            <a:rect l="l" t="t" r="r" b="b"/>
            <a:pathLst>
              <a:path w="78105" h="86995">
                <a:moveTo>
                  <a:pt x="16838" y="86409"/>
                </a:moveTo>
                <a:lnTo>
                  <a:pt x="0" y="86409"/>
                </a:lnTo>
                <a:lnTo>
                  <a:pt x="30105" y="42428"/>
                </a:lnTo>
                <a:lnTo>
                  <a:pt x="1530" y="0"/>
                </a:lnTo>
                <a:lnTo>
                  <a:pt x="18879" y="0"/>
                </a:lnTo>
                <a:lnTo>
                  <a:pt x="34187" y="23283"/>
                </a:lnTo>
                <a:lnTo>
                  <a:pt x="36739" y="27940"/>
                </a:lnTo>
                <a:lnTo>
                  <a:pt x="39800" y="32597"/>
                </a:lnTo>
                <a:lnTo>
                  <a:pt x="54541" y="32597"/>
                </a:lnTo>
                <a:lnTo>
                  <a:pt x="47964" y="41911"/>
                </a:lnTo>
                <a:lnTo>
                  <a:pt x="54966" y="52259"/>
                </a:lnTo>
                <a:lnTo>
                  <a:pt x="38269" y="52259"/>
                </a:lnTo>
                <a:lnTo>
                  <a:pt x="35718" y="57433"/>
                </a:lnTo>
                <a:lnTo>
                  <a:pt x="32656" y="62090"/>
                </a:lnTo>
                <a:lnTo>
                  <a:pt x="29595" y="67264"/>
                </a:lnTo>
                <a:lnTo>
                  <a:pt x="16838" y="86409"/>
                </a:lnTo>
                <a:close/>
              </a:path>
              <a:path w="78105" h="86995">
                <a:moveTo>
                  <a:pt x="54541" y="32597"/>
                </a:moveTo>
                <a:lnTo>
                  <a:pt x="40310" y="32597"/>
                </a:lnTo>
                <a:lnTo>
                  <a:pt x="42862" y="27423"/>
                </a:lnTo>
                <a:lnTo>
                  <a:pt x="45923" y="22766"/>
                </a:lnTo>
                <a:lnTo>
                  <a:pt x="48475" y="18109"/>
                </a:lnTo>
                <a:lnTo>
                  <a:pt x="60721" y="0"/>
                </a:lnTo>
                <a:lnTo>
                  <a:pt x="77560" y="0"/>
                </a:lnTo>
                <a:lnTo>
                  <a:pt x="54541" y="32597"/>
                </a:lnTo>
                <a:close/>
              </a:path>
              <a:path w="78105" h="86995">
                <a:moveTo>
                  <a:pt x="78070" y="86409"/>
                </a:moveTo>
                <a:lnTo>
                  <a:pt x="60721" y="86409"/>
                </a:lnTo>
                <a:lnTo>
                  <a:pt x="47964" y="67264"/>
                </a:lnTo>
                <a:lnTo>
                  <a:pt x="44903" y="62090"/>
                </a:lnTo>
                <a:lnTo>
                  <a:pt x="41841" y="57433"/>
                </a:lnTo>
                <a:lnTo>
                  <a:pt x="38780" y="52259"/>
                </a:lnTo>
                <a:lnTo>
                  <a:pt x="54966" y="52259"/>
                </a:lnTo>
                <a:lnTo>
                  <a:pt x="78070" y="86409"/>
                </a:lnTo>
                <a:close/>
              </a:path>
            </a:pathLst>
          </a:custGeom>
          <a:solidFill>
            <a:srgbClr val="11432F"/>
          </a:solidFill>
        </p:spPr>
        <p:txBody>
          <a:bodyPr wrap="square" lIns="0" tIns="0" rIns="0" bIns="0" rtlCol="0"/>
          <a:lstStyle/>
          <a:p>
            <a:endParaRPr/>
          </a:p>
        </p:txBody>
      </p:sp>
      <p:sp>
        <p:nvSpPr>
          <p:cNvPr id="55" name="bk object 55"/>
          <p:cNvSpPr/>
          <p:nvPr/>
        </p:nvSpPr>
        <p:spPr>
          <a:xfrm>
            <a:off x="1769524" y="9235022"/>
            <a:ext cx="51435" cy="109855"/>
          </a:xfrm>
          <a:custGeom>
            <a:avLst/>
            <a:gdLst/>
            <a:ahLst/>
            <a:cxnLst/>
            <a:rect l="l" t="t" r="r" b="b"/>
            <a:pathLst>
              <a:path w="51435" h="109854">
                <a:moveTo>
                  <a:pt x="28574" y="21214"/>
                </a:moveTo>
                <a:lnTo>
                  <a:pt x="13266" y="21214"/>
                </a:lnTo>
                <a:lnTo>
                  <a:pt x="13266" y="5174"/>
                </a:lnTo>
                <a:lnTo>
                  <a:pt x="28574" y="0"/>
                </a:lnTo>
                <a:lnTo>
                  <a:pt x="28574" y="21214"/>
                </a:lnTo>
                <a:close/>
              </a:path>
              <a:path w="51435" h="109854">
                <a:moveTo>
                  <a:pt x="51026" y="33114"/>
                </a:moveTo>
                <a:lnTo>
                  <a:pt x="0" y="33114"/>
                </a:lnTo>
                <a:lnTo>
                  <a:pt x="0" y="21214"/>
                </a:lnTo>
                <a:lnTo>
                  <a:pt x="51026" y="21214"/>
                </a:lnTo>
                <a:lnTo>
                  <a:pt x="51026" y="33114"/>
                </a:lnTo>
                <a:close/>
              </a:path>
              <a:path w="51435" h="109854">
                <a:moveTo>
                  <a:pt x="42351" y="109693"/>
                </a:moveTo>
                <a:lnTo>
                  <a:pt x="29085" y="109693"/>
                </a:lnTo>
                <a:lnTo>
                  <a:pt x="22961" y="107106"/>
                </a:lnTo>
                <a:lnTo>
                  <a:pt x="19390" y="102966"/>
                </a:lnTo>
                <a:lnTo>
                  <a:pt x="14797" y="98309"/>
                </a:lnTo>
                <a:lnTo>
                  <a:pt x="13266" y="90548"/>
                </a:lnTo>
                <a:lnTo>
                  <a:pt x="13266" y="33114"/>
                </a:lnTo>
                <a:lnTo>
                  <a:pt x="28574" y="33114"/>
                </a:lnTo>
                <a:lnTo>
                  <a:pt x="28574" y="90548"/>
                </a:lnTo>
                <a:lnTo>
                  <a:pt x="31636" y="96757"/>
                </a:lnTo>
                <a:lnTo>
                  <a:pt x="49540" y="96757"/>
                </a:lnTo>
                <a:lnTo>
                  <a:pt x="50005" y="107623"/>
                </a:lnTo>
                <a:lnTo>
                  <a:pt x="46944" y="108658"/>
                </a:lnTo>
                <a:lnTo>
                  <a:pt x="42351" y="109693"/>
                </a:lnTo>
                <a:close/>
              </a:path>
              <a:path w="51435" h="109854">
                <a:moveTo>
                  <a:pt x="49540" y="96757"/>
                </a:moveTo>
                <a:lnTo>
                  <a:pt x="44393" y="96757"/>
                </a:lnTo>
                <a:lnTo>
                  <a:pt x="49495" y="95722"/>
                </a:lnTo>
                <a:lnTo>
                  <a:pt x="49540" y="96757"/>
                </a:lnTo>
                <a:close/>
              </a:path>
            </a:pathLst>
          </a:custGeom>
          <a:solidFill>
            <a:srgbClr val="11432F"/>
          </a:solidFill>
        </p:spPr>
        <p:txBody>
          <a:bodyPr wrap="square" lIns="0" tIns="0" rIns="0" bIns="0" rtlCol="0"/>
          <a:lstStyle/>
          <a:p>
            <a:endParaRPr/>
          </a:p>
        </p:txBody>
      </p:sp>
      <p:sp>
        <p:nvSpPr>
          <p:cNvPr id="56" name="bk object 56"/>
          <p:cNvSpPr/>
          <p:nvPr/>
        </p:nvSpPr>
        <p:spPr>
          <a:xfrm>
            <a:off x="1830756" y="9254166"/>
            <a:ext cx="75565" cy="90805"/>
          </a:xfrm>
          <a:custGeom>
            <a:avLst/>
            <a:gdLst/>
            <a:ahLst/>
            <a:cxnLst/>
            <a:rect l="l" t="t" r="r" b="b"/>
            <a:pathLst>
              <a:path w="75564" h="90804">
                <a:moveTo>
                  <a:pt x="41841" y="90548"/>
                </a:moveTo>
                <a:lnTo>
                  <a:pt x="24325" y="87387"/>
                </a:lnTo>
                <a:lnTo>
                  <a:pt x="11162" y="78453"/>
                </a:lnTo>
                <a:lnTo>
                  <a:pt x="2878" y="64572"/>
                </a:lnTo>
                <a:lnTo>
                  <a:pt x="0" y="46567"/>
                </a:lnTo>
                <a:lnTo>
                  <a:pt x="2782" y="28377"/>
                </a:lnTo>
                <a:lnTo>
                  <a:pt x="10779" y="13582"/>
                </a:lnTo>
                <a:lnTo>
                  <a:pt x="23464" y="3638"/>
                </a:lnTo>
                <a:lnTo>
                  <a:pt x="40310" y="0"/>
                </a:lnTo>
                <a:lnTo>
                  <a:pt x="57436" y="4131"/>
                </a:lnTo>
                <a:lnTo>
                  <a:pt x="65054" y="11383"/>
                </a:lnTo>
                <a:lnTo>
                  <a:pt x="38780" y="11383"/>
                </a:lnTo>
                <a:lnTo>
                  <a:pt x="28574" y="13816"/>
                </a:lnTo>
                <a:lnTo>
                  <a:pt x="21431" y="19985"/>
                </a:lnTo>
                <a:lnTo>
                  <a:pt x="16966" y="28191"/>
                </a:lnTo>
                <a:lnTo>
                  <a:pt x="14797" y="36736"/>
                </a:lnTo>
                <a:lnTo>
                  <a:pt x="75007" y="36736"/>
                </a:lnTo>
                <a:lnTo>
                  <a:pt x="75519" y="40876"/>
                </a:lnTo>
                <a:lnTo>
                  <a:pt x="75519" y="43980"/>
                </a:lnTo>
                <a:lnTo>
                  <a:pt x="75008" y="46567"/>
                </a:lnTo>
                <a:lnTo>
                  <a:pt x="75008" y="48120"/>
                </a:lnTo>
                <a:lnTo>
                  <a:pt x="14797" y="48120"/>
                </a:lnTo>
                <a:lnTo>
                  <a:pt x="17412" y="61759"/>
                </a:lnTo>
                <a:lnTo>
                  <a:pt x="23854" y="71080"/>
                </a:lnTo>
                <a:lnTo>
                  <a:pt x="33167" y="76424"/>
                </a:lnTo>
                <a:lnTo>
                  <a:pt x="44393" y="78130"/>
                </a:lnTo>
                <a:lnTo>
                  <a:pt x="68837" y="78130"/>
                </a:lnTo>
                <a:lnTo>
                  <a:pt x="70416" y="84857"/>
                </a:lnTo>
                <a:lnTo>
                  <a:pt x="65521" y="86837"/>
                </a:lnTo>
                <a:lnTo>
                  <a:pt x="59190" y="88673"/>
                </a:lnTo>
                <a:lnTo>
                  <a:pt x="51329" y="90023"/>
                </a:lnTo>
                <a:lnTo>
                  <a:pt x="41841" y="90548"/>
                </a:lnTo>
                <a:close/>
              </a:path>
              <a:path w="75564" h="90804">
                <a:moveTo>
                  <a:pt x="75007" y="36736"/>
                </a:moveTo>
                <a:lnTo>
                  <a:pt x="60211" y="36736"/>
                </a:lnTo>
                <a:lnTo>
                  <a:pt x="59589" y="28627"/>
                </a:lnTo>
                <a:lnTo>
                  <a:pt x="56384" y="20373"/>
                </a:lnTo>
                <a:lnTo>
                  <a:pt x="49734" y="13962"/>
                </a:lnTo>
                <a:lnTo>
                  <a:pt x="38780" y="11383"/>
                </a:lnTo>
                <a:lnTo>
                  <a:pt x="65054" y="11383"/>
                </a:lnTo>
                <a:lnTo>
                  <a:pt x="68247" y="14423"/>
                </a:lnTo>
                <a:lnTo>
                  <a:pt x="73892" y="27722"/>
                </a:lnTo>
                <a:lnTo>
                  <a:pt x="75007" y="36736"/>
                </a:lnTo>
                <a:close/>
              </a:path>
              <a:path w="75564" h="90804">
                <a:moveTo>
                  <a:pt x="68837" y="78130"/>
                </a:moveTo>
                <a:lnTo>
                  <a:pt x="55108" y="78130"/>
                </a:lnTo>
                <a:lnTo>
                  <a:pt x="62252" y="76060"/>
                </a:lnTo>
                <a:lnTo>
                  <a:pt x="67865" y="73991"/>
                </a:lnTo>
                <a:lnTo>
                  <a:pt x="68837" y="78130"/>
                </a:lnTo>
                <a:close/>
              </a:path>
            </a:pathLst>
          </a:custGeom>
          <a:solidFill>
            <a:srgbClr val="11432F"/>
          </a:solidFill>
        </p:spPr>
        <p:txBody>
          <a:bodyPr wrap="square" lIns="0" tIns="0" rIns="0" bIns="0" rtlCol="0"/>
          <a:lstStyle/>
          <a:p>
            <a:endParaRPr/>
          </a:p>
        </p:txBody>
      </p:sp>
      <p:sp>
        <p:nvSpPr>
          <p:cNvPr id="57" name="bk object 57"/>
          <p:cNvSpPr/>
          <p:nvPr/>
        </p:nvSpPr>
        <p:spPr>
          <a:xfrm>
            <a:off x="1924644" y="9254166"/>
            <a:ext cx="74295" cy="88900"/>
          </a:xfrm>
          <a:custGeom>
            <a:avLst/>
            <a:gdLst/>
            <a:ahLst/>
            <a:cxnLst/>
            <a:rect l="l" t="t" r="r" b="b"/>
            <a:pathLst>
              <a:path w="74294" h="88900">
                <a:moveTo>
                  <a:pt x="27938" y="16040"/>
                </a:moveTo>
                <a:lnTo>
                  <a:pt x="15307" y="16040"/>
                </a:lnTo>
                <a:lnTo>
                  <a:pt x="19477" y="10041"/>
                </a:lnTo>
                <a:lnTo>
                  <a:pt x="25704" y="4915"/>
                </a:lnTo>
                <a:lnTo>
                  <a:pt x="33749" y="1342"/>
                </a:lnTo>
                <a:lnTo>
                  <a:pt x="43372" y="0"/>
                </a:lnTo>
                <a:lnTo>
                  <a:pt x="53107" y="1592"/>
                </a:lnTo>
                <a:lnTo>
                  <a:pt x="63081" y="7308"/>
                </a:lnTo>
                <a:lnTo>
                  <a:pt x="66971" y="12935"/>
                </a:lnTo>
                <a:lnTo>
                  <a:pt x="38269" y="12935"/>
                </a:lnTo>
                <a:lnTo>
                  <a:pt x="31126" y="14204"/>
                </a:lnTo>
                <a:lnTo>
                  <a:pt x="27938" y="16040"/>
                </a:lnTo>
                <a:close/>
              </a:path>
              <a:path w="74294" h="88900">
                <a:moveTo>
                  <a:pt x="16328" y="88478"/>
                </a:moveTo>
                <a:lnTo>
                  <a:pt x="1020" y="88478"/>
                </a:lnTo>
                <a:lnTo>
                  <a:pt x="986" y="16040"/>
                </a:lnTo>
                <a:lnTo>
                  <a:pt x="397" y="7308"/>
                </a:lnTo>
                <a:lnTo>
                  <a:pt x="0" y="2069"/>
                </a:lnTo>
                <a:lnTo>
                  <a:pt x="13777" y="2069"/>
                </a:lnTo>
                <a:lnTo>
                  <a:pt x="14797" y="16040"/>
                </a:lnTo>
                <a:lnTo>
                  <a:pt x="27938" y="16040"/>
                </a:lnTo>
                <a:lnTo>
                  <a:pt x="16328" y="33632"/>
                </a:lnTo>
                <a:lnTo>
                  <a:pt x="16328" y="88478"/>
                </a:lnTo>
                <a:close/>
              </a:path>
              <a:path w="74294" h="88900">
                <a:moveTo>
                  <a:pt x="73988" y="88478"/>
                </a:moveTo>
                <a:lnTo>
                  <a:pt x="58170" y="88478"/>
                </a:lnTo>
                <a:lnTo>
                  <a:pt x="58170" y="38806"/>
                </a:lnTo>
                <a:lnTo>
                  <a:pt x="57141" y="28870"/>
                </a:lnTo>
                <a:lnTo>
                  <a:pt x="53769" y="20632"/>
                </a:lnTo>
                <a:lnTo>
                  <a:pt x="47622" y="15013"/>
                </a:lnTo>
                <a:lnTo>
                  <a:pt x="38269" y="12935"/>
                </a:lnTo>
                <a:lnTo>
                  <a:pt x="66971" y="12935"/>
                </a:lnTo>
                <a:lnTo>
                  <a:pt x="70854" y="18554"/>
                </a:lnTo>
                <a:lnTo>
                  <a:pt x="73988" y="36736"/>
                </a:lnTo>
                <a:lnTo>
                  <a:pt x="73988" y="88478"/>
                </a:lnTo>
                <a:close/>
              </a:path>
            </a:pathLst>
          </a:custGeom>
          <a:solidFill>
            <a:srgbClr val="11432F"/>
          </a:solidFill>
        </p:spPr>
        <p:txBody>
          <a:bodyPr wrap="square" lIns="0" tIns="0" rIns="0" bIns="0" rtlCol="0"/>
          <a:lstStyle/>
          <a:p>
            <a:endParaRPr/>
          </a:p>
        </p:txBody>
      </p:sp>
      <p:sp>
        <p:nvSpPr>
          <p:cNvPr id="58" name="bk object 58"/>
          <p:cNvSpPr/>
          <p:nvPr/>
        </p:nvSpPr>
        <p:spPr>
          <a:xfrm>
            <a:off x="2017512" y="9254167"/>
            <a:ext cx="56515" cy="90805"/>
          </a:xfrm>
          <a:custGeom>
            <a:avLst/>
            <a:gdLst/>
            <a:ahLst/>
            <a:cxnLst/>
            <a:rect l="l" t="t" r="r" b="b"/>
            <a:pathLst>
              <a:path w="56514" h="90804">
                <a:moveTo>
                  <a:pt x="51223" y="78647"/>
                </a:moveTo>
                <a:lnTo>
                  <a:pt x="35718" y="78647"/>
                </a:lnTo>
                <a:lnTo>
                  <a:pt x="41331" y="72956"/>
                </a:lnTo>
                <a:lnTo>
                  <a:pt x="41331" y="58468"/>
                </a:lnTo>
                <a:lnTo>
                  <a:pt x="36739" y="54329"/>
                </a:lnTo>
                <a:lnTo>
                  <a:pt x="25513" y="50189"/>
                </a:lnTo>
                <a:lnTo>
                  <a:pt x="15252" y="45363"/>
                </a:lnTo>
                <a:lnTo>
                  <a:pt x="8100" y="39518"/>
                </a:lnTo>
                <a:lnTo>
                  <a:pt x="3914" y="32799"/>
                </a:lnTo>
                <a:lnTo>
                  <a:pt x="2551" y="25353"/>
                </a:lnTo>
                <a:lnTo>
                  <a:pt x="4592" y="15498"/>
                </a:lnTo>
                <a:lnTo>
                  <a:pt x="10460" y="7437"/>
                </a:lnTo>
                <a:lnTo>
                  <a:pt x="19772" y="1996"/>
                </a:lnTo>
                <a:lnTo>
                  <a:pt x="32146" y="0"/>
                </a:lnTo>
                <a:lnTo>
                  <a:pt x="40821" y="0"/>
                </a:lnTo>
                <a:lnTo>
                  <a:pt x="48475" y="2587"/>
                </a:lnTo>
                <a:lnTo>
                  <a:pt x="53067" y="5174"/>
                </a:lnTo>
                <a:lnTo>
                  <a:pt x="50956" y="11900"/>
                </a:lnTo>
                <a:lnTo>
                  <a:pt x="22451" y="11900"/>
                </a:lnTo>
                <a:lnTo>
                  <a:pt x="17348" y="17074"/>
                </a:lnTo>
                <a:lnTo>
                  <a:pt x="17348" y="30527"/>
                </a:lnTo>
                <a:lnTo>
                  <a:pt x="22451" y="34149"/>
                </a:lnTo>
                <a:lnTo>
                  <a:pt x="33677" y="38289"/>
                </a:lnTo>
                <a:lnTo>
                  <a:pt x="43428" y="42994"/>
                </a:lnTo>
                <a:lnTo>
                  <a:pt x="50452" y="48766"/>
                </a:lnTo>
                <a:lnTo>
                  <a:pt x="54701" y="55897"/>
                </a:lnTo>
                <a:lnTo>
                  <a:pt x="56129" y="64677"/>
                </a:lnTo>
                <a:lnTo>
                  <a:pt x="53976" y="75050"/>
                </a:lnTo>
                <a:lnTo>
                  <a:pt x="51223" y="78647"/>
                </a:lnTo>
                <a:close/>
              </a:path>
              <a:path w="56514" h="90804">
                <a:moveTo>
                  <a:pt x="49495" y="16557"/>
                </a:moveTo>
                <a:lnTo>
                  <a:pt x="45923" y="14487"/>
                </a:lnTo>
                <a:lnTo>
                  <a:pt x="39800" y="11900"/>
                </a:lnTo>
                <a:lnTo>
                  <a:pt x="50956" y="11900"/>
                </a:lnTo>
                <a:lnTo>
                  <a:pt x="49495" y="16557"/>
                </a:lnTo>
                <a:close/>
              </a:path>
              <a:path w="56514" h="90804">
                <a:moveTo>
                  <a:pt x="23982" y="90548"/>
                </a:moveTo>
                <a:lnTo>
                  <a:pt x="14797" y="90548"/>
                </a:lnTo>
                <a:lnTo>
                  <a:pt x="6123" y="87961"/>
                </a:lnTo>
                <a:lnTo>
                  <a:pt x="0" y="84339"/>
                </a:lnTo>
                <a:lnTo>
                  <a:pt x="4082" y="72438"/>
                </a:lnTo>
                <a:lnTo>
                  <a:pt x="8674" y="75543"/>
                </a:lnTo>
                <a:lnTo>
                  <a:pt x="16838" y="78647"/>
                </a:lnTo>
                <a:lnTo>
                  <a:pt x="51223" y="78647"/>
                </a:lnTo>
                <a:lnTo>
                  <a:pt x="47709" y="83240"/>
                </a:lnTo>
                <a:lnTo>
                  <a:pt x="37616" y="88616"/>
                </a:lnTo>
                <a:lnTo>
                  <a:pt x="23982" y="90548"/>
                </a:lnTo>
                <a:close/>
              </a:path>
            </a:pathLst>
          </a:custGeom>
          <a:solidFill>
            <a:srgbClr val="11432F"/>
          </a:solidFill>
        </p:spPr>
        <p:txBody>
          <a:bodyPr wrap="square" lIns="0" tIns="0" rIns="0" bIns="0" rtlCol="0"/>
          <a:lstStyle/>
          <a:p>
            <a:endParaRPr/>
          </a:p>
        </p:txBody>
      </p:sp>
      <p:sp>
        <p:nvSpPr>
          <p:cNvPr id="59" name="bk object 59"/>
          <p:cNvSpPr/>
          <p:nvPr/>
        </p:nvSpPr>
        <p:spPr>
          <a:xfrm>
            <a:off x="2092011" y="9221569"/>
            <a:ext cx="19685" cy="121285"/>
          </a:xfrm>
          <a:custGeom>
            <a:avLst/>
            <a:gdLst/>
            <a:ahLst/>
            <a:cxnLst/>
            <a:rect l="l" t="t" r="r" b="b"/>
            <a:pathLst>
              <a:path w="19685" h="121284">
                <a:moveTo>
                  <a:pt x="17348" y="121076"/>
                </a:moveTo>
                <a:lnTo>
                  <a:pt x="1530" y="121076"/>
                </a:lnTo>
                <a:lnTo>
                  <a:pt x="1530" y="34667"/>
                </a:lnTo>
                <a:lnTo>
                  <a:pt x="17348" y="34667"/>
                </a:lnTo>
                <a:lnTo>
                  <a:pt x="17348" y="121076"/>
                </a:lnTo>
                <a:close/>
              </a:path>
              <a:path w="19685" h="121284">
                <a:moveTo>
                  <a:pt x="15307" y="19661"/>
                </a:moveTo>
                <a:lnTo>
                  <a:pt x="3571" y="19661"/>
                </a:lnTo>
                <a:lnTo>
                  <a:pt x="0" y="15522"/>
                </a:lnTo>
                <a:lnTo>
                  <a:pt x="0" y="4656"/>
                </a:lnTo>
                <a:lnTo>
                  <a:pt x="4082" y="0"/>
                </a:lnTo>
                <a:lnTo>
                  <a:pt x="15307" y="0"/>
                </a:lnTo>
                <a:lnTo>
                  <a:pt x="18879" y="4656"/>
                </a:lnTo>
                <a:lnTo>
                  <a:pt x="18879" y="9830"/>
                </a:lnTo>
                <a:lnTo>
                  <a:pt x="19390" y="15522"/>
                </a:lnTo>
                <a:lnTo>
                  <a:pt x="15307" y="19661"/>
                </a:lnTo>
                <a:close/>
              </a:path>
            </a:pathLst>
          </a:custGeom>
          <a:solidFill>
            <a:srgbClr val="11432F"/>
          </a:solidFill>
        </p:spPr>
        <p:txBody>
          <a:bodyPr wrap="square" lIns="0" tIns="0" rIns="0" bIns="0" rtlCol="0"/>
          <a:lstStyle/>
          <a:p>
            <a:endParaRPr/>
          </a:p>
        </p:txBody>
      </p:sp>
      <p:sp>
        <p:nvSpPr>
          <p:cNvPr id="60" name="bk object 60"/>
          <p:cNvSpPr/>
          <p:nvPr/>
        </p:nvSpPr>
        <p:spPr>
          <a:xfrm>
            <a:off x="2128750" y="9254167"/>
            <a:ext cx="83820" cy="90805"/>
          </a:xfrm>
          <a:custGeom>
            <a:avLst/>
            <a:gdLst/>
            <a:ahLst/>
            <a:cxnLst/>
            <a:rect l="l" t="t" r="r" b="b"/>
            <a:pathLst>
              <a:path w="83819" h="90804">
                <a:moveTo>
                  <a:pt x="41331" y="90548"/>
                </a:moveTo>
                <a:lnTo>
                  <a:pt x="24971" y="87452"/>
                </a:lnTo>
                <a:lnTo>
                  <a:pt x="11863" y="78583"/>
                </a:lnTo>
                <a:lnTo>
                  <a:pt x="3157" y="64572"/>
                </a:lnTo>
                <a:lnTo>
                  <a:pt x="0" y="46050"/>
                </a:lnTo>
                <a:lnTo>
                  <a:pt x="3324" y="26631"/>
                </a:lnTo>
                <a:lnTo>
                  <a:pt x="12437" y="12159"/>
                </a:lnTo>
                <a:lnTo>
                  <a:pt x="26047" y="3120"/>
                </a:lnTo>
                <a:lnTo>
                  <a:pt x="42862" y="0"/>
                </a:lnTo>
                <a:lnTo>
                  <a:pt x="59573" y="3241"/>
                </a:lnTo>
                <a:lnTo>
                  <a:pt x="71817" y="11900"/>
                </a:lnTo>
                <a:lnTo>
                  <a:pt x="42351" y="11900"/>
                </a:lnTo>
                <a:lnTo>
                  <a:pt x="30456" y="14827"/>
                </a:lnTo>
                <a:lnTo>
                  <a:pt x="22196" y="22507"/>
                </a:lnTo>
                <a:lnTo>
                  <a:pt x="17380" y="33292"/>
                </a:lnTo>
                <a:lnTo>
                  <a:pt x="15884" y="45015"/>
                </a:lnTo>
                <a:lnTo>
                  <a:pt x="15892" y="46050"/>
                </a:lnTo>
                <a:lnTo>
                  <a:pt x="17731" y="58783"/>
                </a:lnTo>
                <a:lnTo>
                  <a:pt x="23089" y="69269"/>
                </a:lnTo>
                <a:lnTo>
                  <a:pt x="31317" y="76165"/>
                </a:lnTo>
                <a:lnTo>
                  <a:pt x="41841" y="78647"/>
                </a:lnTo>
                <a:lnTo>
                  <a:pt x="70779" y="78647"/>
                </a:lnTo>
                <a:lnTo>
                  <a:pt x="70161" y="79553"/>
                </a:lnTo>
                <a:lnTo>
                  <a:pt x="56559" y="87864"/>
                </a:lnTo>
                <a:lnTo>
                  <a:pt x="41331" y="90548"/>
                </a:lnTo>
                <a:close/>
              </a:path>
              <a:path w="83819" h="90804">
                <a:moveTo>
                  <a:pt x="70779" y="78647"/>
                </a:moveTo>
                <a:lnTo>
                  <a:pt x="41841" y="78647"/>
                </a:lnTo>
                <a:lnTo>
                  <a:pt x="52150" y="76157"/>
                </a:lnTo>
                <a:lnTo>
                  <a:pt x="60402" y="69205"/>
                </a:lnTo>
                <a:lnTo>
                  <a:pt x="65879" y="58565"/>
                </a:lnTo>
                <a:lnTo>
                  <a:pt x="67713" y="46050"/>
                </a:lnTo>
                <a:lnTo>
                  <a:pt x="67800" y="44498"/>
                </a:lnTo>
                <a:lnTo>
                  <a:pt x="66461" y="33729"/>
                </a:lnTo>
                <a:lnTo>
                  <a:pt x="61997" y="23025"/>
                </a:lnTo>
                <a:lnTo>
                  <a:pt x="54088" y="15037"/>
                </a:lnTo>
                <a:lnTo>
                  <a:pt x="42351" y="11900"/>
                </a:lnTo>
                <a:lnTo>
                  <a:pt x="71817" y="11900"/>
                </a:lnTo>
                <a:lnTo>
                  <a:pt x="72457" y="12353"/>
                </a:lnTo>
                <a:lnTo>
                  <a:pt x="80749" y="26412"/>
                </a:lnTo>
                <a:lnTo>
                  <a:pt x="83683" y="44498"/>
                </a:lnTo>
                <a:lnTo>
                  <a:pt x="79936" y="65227"/>
                </a:lnTo>
                <a:lnTo>
                  <a:pt x="70779" y="78647"/>
                </a:lnTo>
                <a:close/>
              </a:path>
            </a:pathLst>
          </a:custGeom>
          <a:solidFill>
            <a:srgbClr val="11432F"/>
          </a:solidFill>
        </p:spPr>
        <p:txBody>
          <a:bodyPr wrap="square" lIns="0" tIns="0" rIns="0" bIns="0" rtlCol="0"/>
          <a:lstStyle/>
          <a:p>
            <a:endParaRPr/>
          </a:p>
        </p:txBody>
      </p:sp>
      <p:sp>
        <p:nvSpPr>
          <p:cNvPr id="61" name="bk object 61"/>
          <p:cNvSpPr/>
          <p:nvPr/>
        </p:nvSpPr>
        <p:spPr>
          <a:xfrm>
            <a:off x="2231313" y="9254167"/>
            <a:ext cx="74295" cy="88900"/>
          </a:xfrm>
          <a:custGeom>
            <a:avLst/>
            <a:gdLst/>
            <a:ahLst/>
            <a:cxnLst/>
            <a:rect l="l" t="t" r="r" b="b"/>
            <a:pathLst>
              <a:path w="74294" h="88900">
                <a:moveTo>
                  <a:pt x="27938" y="16040"/>
                </a:moveTo>
                <a:lnTo>
                  <a:pt x="15307" y="16040"/>
                </a:lnTo>
                <a:lnTo>
                  <a:pt x="19477" y="10041"/>
                </a:lnTo>
                <a:lnTo>
                  <a:pt x="25704" y="4915"/>
                </a:lnTo>
                <a:lnTo>
                  <a:pt x="33749" y="1342"/>
                </a:lnTo>
                <a:lnTo>
                  <a:pt x="43372" y="0"/>
                </a:lnTo>
                <a:lnTo>
                  <a:pt x="53322" y="1592"/>
                </a:lnTo>
                <a:lnTo>
                  <a:pt x="63272" y="7308"/>
                </a:lnTo>
                <a:lnTo>
                  <a:pt x="67102" y="12935"/>
                </a:lnTo>
                <a:lnTo>
                  <a:pt x="38269" y="12935"/>
                </a:lnTo>
                <a:lnTo>
                  <a:pt x="31126" y="14204"/>
                </a:lnTo>
                <a:lnTo>
                  <a:pt x="27938" y="16040"/>
                </a:lnTo>
                <a:close/>
              </a:path>
              <a:path w="74294" h="88900">
                <a:moveTo>
                  <a:pt x="16328" y="88478"/>
                </a:moveTo>
                <a:lnTo>
                  <a:pt x="1020" y="88478"/>
                </a:lnTo>
                <a:lnTo>
                  <a:pt x="986" y="16040"/>
                </a:lnTo>
                <a:lnTo>
                  <a:pt x="397" y="7308"/>
                </a:lnTo>
                <a:lnTo>
                  <a:pt x="0" y="2069"/>
                </a:lnTo>
                <a:lnTo>
                  <a:pt x="13777" y="2069"/>
                </a:lnTo>
                <a:lnTo>
                  <a:pt x="14797" y="16040"/>
                </a:lnTo>
                <a:lnTo>
                  <a:pt x="27938" y="16040"/>
                </a:lnTo>
                <a:lnTo>
                  <a:pt x="16328" y="33632"/>
                </a:lnTo>
                <a:lnTo>
                  <a:pt x="16328" y="88478"/>
                </a:lnTo>
                <a:close/>
              </a:path>
              <a:path w="74294" h="88900">
                <a:moveTo>
                  <a:pt x="73988" y="88478"/>
                </a:moveTo>
                <a:lnTo>
                  <a:pt x="58170" y="88478"/>
                </a:lnTo>
                <a:lnTo>
                  <a:pt x="58170" y="38806"/>
                </a:lnTo>
                <a:lnTo>
                  <a:pt x="57141" y="28870"/>
                </a:lnTo>
                <a:lnTo>
                  <a:pt x="53769" y="20632"/>
                </a:lnTo>
                <a:lnTo>
                  <a:pt x="47622" y="15013"/>
                </a:lnTo>
                <a:lnTo>
                  <a:pt x="38269" y="12935"/>
                </a:lnTo>
                <a:lnTo>
                  <a:pt x="67102" y="12935"/>
                </a:lnTo>
                <a:lnTo>
                  <a:pt x="70926" y="18554"/>
                </a:lnTo>
                <a:lnTo>
                  <a:pt x="73988" y="36736"/>
                </a:lnTo>
                <a:lnTo>
                  <a:pt x="73988" y="88478"/>
                </a:lnTo>
                <a:close/>
              </a:path>
            </a:pathLst>
          </a:custGeom>
          <a:solidFill>
            <a:srgbClr val="11432F"/>
          </a:solidFill>
        </p:spPr>
        <p:txBody>
          <a:bodyPr wrap="square" lIns="0" tIns="0" rIns="0" bIns="0" rtlCol="0"/>
          <a:lstStyle/>
          <a:p>
            <a:endParaRPr/>
          </a:p>
        </p:txBody>
      </p:sp>
      <p:sp>
        <p:nvSpPr>
          <p:cNvPr id="62" name="bk object 62"/>
          <p:cNvSpPr/>
          <p:nvPr/>
        </p:nvSpPr>
        <p:spPr>
          <a:xfrm>
            <a:off x="1531230" y="9172933"/>
            <a:ext cx="0" cy="239395"/>
          </a:xfrm>
          <a:custGeom>
            <a:avLst/>
            <a:gdLst/>
            <a:ahLst/>
            <a:cxnLst/>
            <a:rect l="l" t="t" r="r" b="b"/>
            <a:pathLst>
              <a:path h="239395">
                <a:moveTo>
                  <a:pt x="0" y="0"/>
                </a:moveTo>
                <a:lnTo>
                  <a:pt x="0" y="239048"/>
                </a:lnTo>
              </a:path>
            </a:pathLst>
          </a:custGeom>
          <a:ln w="4082">
            <a:solidFill>
              <a:srgbClr val="11432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slideLayout" Target="../slideLayouts/slideLayout3.xml"/><Relationship Id="rId21" Type="http://schemas.openxmlformats.org/officeDocument/2006/relationships/image" Target="../media/image15.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24" Type="http://schemas.openxmlformats.org/officeDocument/2006/relationships/image" Target="../media/image18.png"/><Relationship Id="rId5" Type="http://schemas.openxmlformats.org/officeDocument/2006/relationships/slideLayout" Target="../slideLayouts/slideLayout5.xml"/><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 Id="rId27"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47650" y="424433"/>
            <a:ext cx="7339965" cy="707390"/>
          </a:xfrm>
          <a:custGeom>
            <a:avLst/>
            <a:gdLst/>
            <a:ahLst/>
            <a:cxnLst/>
            <a:rect l="l" t="t" r="r" b="b"/>
            <a:pathLst>
              <a:path w="7339965" h="707390">
                <a:moveTo>
                  <a:pt x="0" y="0"/>
                </a:moveTo>
                <a:lnTo>
                  <a:pt x="7339583" y="0"/>
                </a:lnTo>
                <a:lnTo>
                  <a:pt x="7339583" y="707135"/>
                </a:lnTo>
                <a:lnTo>
                  <a:pt x="0" y="707135"/>
                </a:lnTo>
                <a:lnTo>
                  <a:pt x="0" y="0"/>
                </a:lnTo>
                <a:close/>
              </a:path>
            </a:pathLst>
          </a:custGeom>
          <a:ln w="28575">
            <a:solidFill>
              <a:srgbClr val="004431"/>
            </a:solidFill>
          </a:ln>
        </p:spPr>
        <p:txBody>
          <a:bodyPr wrap="square" lIns="0" tIns="0" rIns="0" bIns="0" rtlCol="0"/>
          <a:lstStyle/>
          <a:p>
            <a:endParaRPr/>
          </a:p>
        </p:txBody>
      </p:sp>
      <p:sp>
        <p:nvSpPr>
          <p:cNvPr id="17" name="bk object 17"/>
          <p:cNvSpPr/>
          <p:nvPr/>
        </p:nvSpPr>
        <p:spPr>
          <a:xfrm>
            <a:off x="4040504" y="850079"/>
            <a:ext cx="90513" cy="118718"/>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4251067" y="850078"/>
            <a:ext cx="100994" cy="121613"/>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4494501" y="850078"/>
            <a:ext cx="0" cy="116839"/>
          </a:xfrm>
          <a:custGeom>
            <a:avLst/>
            <a:gdLst/>
            <a:ahLst/>
            <a:cxnLst/>
            <a:rect l="l" t="t" r="r" b="b"/>
            <a:pathLst>
              <a:path h="116840">
                <a:moveTo>
                  <a:pt x="0" y="0"/>
                </a:moveTo>
                <a:lnTo>
                  <a:pt x="0" y="116787"/>
                </a:lnTo>
              </a:path>
            </a:pathLst>
          </a:custGeom>
          <a:ln w="29536">
            <a:solidFill>
              <a:srgbClr val="11432F"/>
            </a:solidFill>
          </a:ln>
        </p:spPr>
        <p:txBody>
          <a:bodyPr wrap="square" lIns="0" tIns="0" rIns="0" bIns="0" rtlCol="0"/>
          <a:lstStyle/>
          <a:p>
            <a:endParaRPr/>
          </a:p>
        </p:txBody>
      </p:sp>
      <p:sp>
        <p:nvSpPr>
          <p:cNvPr id="20" name="bk object 20"/>
          <p:cNvSpPr/>
          <p:nvPr/>
        </p:nvSpPr>
        <p:spPr>
          <a:xfrm>
            <a:off x="4619790" y="850077"/>
            <a:ext cx="101946" cy="120648"/>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4835118" y="850076"/>
            <a:ext cx="73363" cy="116787"/>
          </a:xfrm>
          <a:prstGeom prst="rect">
            <a:avLst/>
          </a:prstGeom>
          <a:blipFill>
            <a:blip r:embed="rId10" cstate="print"/>
            <a:stretch>
              <a:fillRect/>
            </a:stretch>
          </a:blipFill>
        </p:spPr>
        <p:txBody>
          <a:bodyPr wrap="square" lIns="0" tIns="0" rIns="0" bIns="0" rtlCol="0"/>
          <a:lstStyle/>
          <a:p>
            <a:endParaRPr/>
          </a:p>
        </p:txBody>
      </p:sp>
      <p:sp>
        <p:nvSpPr>
          <p:cNvPr id="22" name="bk object 22"/>
          <p:cNvSpPr/>
          <p:nvPr/>
        </p:nvSpPr>
        <p:spPr>
          <a:xfrm>
            <a:off x="5028531" y="850075"/>
            <a:ext cx="101946" cy="117753"/>
          </a:xfrm>
          <a:prstGeom prst="rect">
            <a:avLst/>
          </a:prstGeom>
          <a:blipFill>
            <a:blip r:embed="rId11" cstate="print"/>
            <a:stretch>
              <a:fillRect/>
            </a:stretch>
          </a:blipFill>
        </p:spPr>
        <p:txBody>
          <a:bodyPr wrap="square" lIns="0" tIns="0" rIns="0" bIns="0" rtlCol="0"/>
          <a:lstStyle/>
          <a:p>
            <a:endParaRPr/>
          </a:p>
        </p:txBody>
      </p:sp>
      <p:sp>
        <p:nvSpPr>
          <p:cNvPr id="23" name="bk object 23"/>
          <p:cNvSpPr/>
          <p:nvPr/>
        </p:nvSpPr>
        <p:spPr>
          <a:xfrm>
            <a:off x="5237188" y="848144"/>
            <a:ext cx="69552" cy="120648"/>
          </a:xfrm>
          <a:prstGeom prst="rect">
            <a:avLst/>
          </a:prstGeom>
          <a:blipFill>
            <a:blip r:embed="rId12" cstate="print"/>
            <a:stretch>
              <a:fillRect/>
            </a:stretch>
          </a:blipFill>
        </p:spPr>
        <p:txBody>
          <a:bodyPr wrap="square" lIns="0" tIns="0" rIns="0" bIns="0" rtlCol="0"/>
          <a:lstStyle/>
          <a:p>
            <a:endParaRPr/>
          </a:p>
        </p:txBody>
      </p:sp>
      <p:sp>
        <p:nvSpPr>
          <p:cNvPr id="24" name="bk object 24"/>
          <p:cNvSpPr/>
          <p:nvPr/>
        </p:nvSpPr>
        <p:spPr>
          <a:xfrm>
            <a:off x="5446798" y="850074"/>
            <a:ext cx="0" cy="116839"/>
          </a:xfrm>
          <a:custGeom>
            <a:avLst/>
            <a:gdLst/>
            <a:ahLst/>
            <a:cxnLst/>
            <a:rect l="l" t="t" r="r" b="b"/>
            <a:pathLst>
              <a:path h="116840">
                <a:moveTo>
                  <a:pt x="0" y="0"/>
                </a:moveTo>
                <a:lnTo>
                  <a:pt x="0" y="116787"/>
                </a:lnTo>
              </a:path>
            </a:pathLst>
          </a:custGeom>
          <a:ln w="28583">
            <a:solidFill>
              <a:srgbClr val="11432F"/>
            </a:solidFill>
          </a:ln>
        </p:spPr>
        <p:txBody>
          <a:bodyPr wrap="square" lIns="0" tIns="0" rIns="0" bIns="0" rtlCol="0"/>
          <a:lstStyle/>
          <a:p>
            <a:endParaRPr/>
          </a:p>
        </p:txBody>
      </p:sp>
      <p:sp>
        <p:nvSpPr>
          <p:cNvPr id="25" name="bk object 25"/>
          <p:cNvSpPr/>
          <p:nvPr/>
        </p:nvSpPr>
        <p:spPr>
          <a:xfrm>
            <a:off x="5582092" y="850073"/>
            <a:ext cx="87655" cy="116787"/>
          </a:xfrm>
          <a:prstGeom prst="rect">
            <a:avLst/>
          </a:prstGeom>
          <a:blipFill>
            <a:blip r:embed="rId13" cstate="print"/>
            <a:stretch>
              <a:fillRect/>
            </a:stretch>
          </a:blipFill>
        </p:spPr>
        <p:txBody>
          <a:bodyPr wrap="square" lIns="0" tIns="0" rIns="0" bIns="0" rtlCol="0"/>
          <a:lstStyle/>
          <a:p>
            <a:endParaRPr/>
          </a:p>
        </p:txBody>
      </p:sp>
      <p:sp>
        <p:nvSpPr>
          <p:cNvPr id="26" name="bk object 26"/>
          <p:cNvSpPr/>
          <p:nvPr/>
        </p:nvSpPr>
        <p:spPr>
          <a:xfrm>
            <a:off x="5776459" y="850072"/>
            <a:ext cx="97182" cy="116787"/>
          </a:xfrm>
          <a:prstGeom prst="rect">
            <a:avLst/>
          </a:prstGeom>
          <a:blipFill>
            <a:blip r:embed="rId14" cstate="print"/>
            <a:stretch>
              <a:fillRect/>
            </a:stretch>
          </a:blipFill>
        </p:spPr>
        <p:txBody>
          <a:bodyPr wrap="square" lIns="0" tIns="0" rIns="0" bIns="0" rtlCol="0"/>
          <a:lstStyle/>
          <a:p>
            <a:endParaRPr/>
          </a:p>
        </p:txBody>
      </p:sp>
      <p:sp>
        <p:nvSpPr>
          <p:cNvPr id="27" name="bk object 27"/>
          <p:cNvSpPr/>
          <p:nvPr/>
        </p:nvSpPr>
        <p:spPr>
          <a:xfrm>
            <a:off x="4038598" y="580784"/>
            <a:ext cx="164829" cy="166012"/>
          </a:xfrm>
          <a:prstGeom prst="rect">
            <a:avLst/>
          </a:prstGeom>
          <a:blipFill>
            <a:blip r:embed="rId15" cstate="print"/>
            <a:stretch>
              <a:fillRect/>
            </a:stretch>
          </a:blipFill>
        </p:spPr>
        <p:txBody>
          <a:bodyPr wrap="square" lIns="0" tIns="0" rIns="0" bIns="0" rtlCol="0"/>
          <a:lstStyle/>
          <a:p>
            <a:endParaRPr/>
          </a:p>
        </p:txBody>
      </p:sp>
      <p:sp>
        <p:nvSpPr>
          <p:cNvPr id="28" name="bk object 28"/>
          <p:cNvSpPr/>
          <p:nvPr/>
        </p:nvSpPr>
        <p:spPr>
          <a:xfrm>
            <a:off x="4259642" y="580783"/>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29" name="bk object 29"/>
          <p:cNvSpPr/>
          <p:nvPr/>
        </p:nvSpPr>
        <p:spPr>
          <a:xfrm>
            <a:off x="4311091" y="577887"/>
            <a:ext cx="141963" cy="167942"/>
          </a:xfrm>
          <a:prstGeom prst="rect">
            <a:avLst/>
          </a:prstGeom>
          <a:blipFill>
            <a:blip r:embed="rId16" cstate="print"/>
            <a:stretch>
              <a:fillRect/>
            </a:stretch>
          </a:blipFill>
        </p:spPr>
        <p:txBody>
          <a:bodyPr wrap="square" lIns="0" tIns="0" rIns="0" bIns="0" rtlCol="0"/>
          <a:lstStyle/>
          <a:p>
            <a:endParaRPr/>
          </a:p>
        </p:txBody>
      </p:sp>
      <p:sp>
        <p:nvSpPr>
          <p:cNvPr id="30" name="bk object 30"/>
          <p:cNvSpPr/>
          <p:nvPr/>
        </p:nvSpPr>
        <p:spPr>
          <a:xfrm>
            <a:off x="4484496" y="580782"/>
            <a:ext cx="138152" cy="162151"/>
          </a:xfrm>
          <a:prstGeom prst="rect">
            <a:avLst/>
          </a:prstGeom>
          <a:blipFill>
            <a:blip r:embed="rId17" cstate="print"/>
            <a:stretch>
              <a:fillRect/>
            </a:stretch>
          </a:blipFill>
        </p:spPr>
        <p:txBody>
          <a:bodyPr wrap="square" lIns="0" tIns="0" rIns="0" bIns="0" rtlCol="0"/>
          <a:lstStyle/>
          <a:p>
            <a:endParaRPr/>
          </a:p>
        </p:txBody>
      </p:sp>
      <p:sp>
        <p:nvSpPr>
          <p:cNvPr id="31" name="bk object 31"/>
          <p:cNvSpPr/>
          <p:nvPr/>
        </p:nvSpPr>
        <p:spPr>
          <a:xfrm>
            <a:off x="4678862" y="580781"/>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32" name="bk object 32"/>
          <p:cNvSpPr/>
          <p:nvPr/>
        </p:nvSpPr>
        <p:spPr>
          <a:xfrm>
            <a:off x="4730312" y="575953"/>
            <a:ext cx="458284" cy="173733"/>
          </a:xfrm>
          <a:prstGeom prst="rect">
            <a:avLst/>
          </a:prstGeom>
          <a:blipFill>
            <a:blip r:embed="rId18" cstate="print"/>
            <a:stretch>
              <a:fillRect/>
            </a:stretch>
          </a:blipFill>
        </p:spPr>
        <p:txBody>
          <a:bodyPr wrap="square" lIns="0" tIns="0" rIns="0" bIns="0" rtlCol="0"/>
          <a:lstStyle/>
          <a:p>
            <a:endParaRPr/>
          </a:p>
        </p:txBody>
      </p:sp>
      <p:sp>
        <p:nvSpPr>
          <p:cNvPr id="33" name="bk object 33"/>
          <p:cNvSpPr/>
          <p:nvPr/>
        </p:nvSpPr>
        <p:spPr>
          <a:xfrm>
            <a:off x="5276252" y="575950"/>
            <a:ext cx="464953" cy="169874"/>
          </a:xfrm>
          <a:prstGeom prst="rect">
            <a:avLst/>
          </a:prstGeom>
          <a:blipFill>
            <a:blip r:embed="rId19" cstate="print"/>
            <a:stretch>
              <a:fillRect/>
            </a:stretch>
          </a:blipFill>
        </p:spPr>
        <p:txBody>
          <a:bodyPr wrap="square" lIns="0" tIns="0" rIns="0" bIns="0" rtlCol="0"/>
          <a:lstStyle/>
          <a:p>
            <a:endParaRPr/>
          </a:p>
        </p:txBody>
      </p:sp>
      <p:sp>
        <p:nvSpPr>
          <p:cNvPr id="34" name="bk object 34"/>
          <p:cNvSpPr/>
          <p:nvPr/>
        </p:nvSpPr>
        <p:spPr>
          <a:xfrm>
            <a:off x="5765025" y="580775"/>
            <a:ext cx="100994" cy="162151"/>
          </a:xfrm>
          <a:prstGeom prst="rect">
            <a:avLst/>
          </a:prstGeom>
          <a:blipFill>
            <a:blip r:embed="rId20" cstate="print"/>
            <a:stretch>
              <a:fillRect/>
            </a:stretch>
          </a:blipFill>
        </p:spPr>
        <p:txBody>
          <a:bodyPr wrap="square" lIns="0" tIns="0" rIns="0" bIns="0" rtlCol="0"/>
          <a:lstStyle/>
          <a:p>
            <a:endParaRPr/>
          </a:p>
        </p:txBody>
      </p:sp>
      <p:sp>
        <p:nvSpPr>
          <p:cNvPr id="35" name="bk object 35"/>
          <p:cNvSpPr/>
          <p:nvPr/>
        </p:nvSpPr>
        <p:spPr>
          <a:xfrm>
            <a:off x="4038598" y="791668"/>
            <a:ext cx="1831339" cy="0"/>
          </a:xfrm>
          <a:custGeom>
            <a:avLst/>
            <a:gdLst/>
            <a:ahLst/>
            <a:cxnLst/>
            <a:rect l="l" t="t" r="r" b="b"/>
            <a:pathLst>
              <a:path w="1831339">
                <a:moveTo>
                  <a:pt x="0" y="0"/>
                </a:moveTo>
                <a:lnTo>
                  <a:pt x="1831232" y="0"/>
                </a:lnTo>
              </a:path>
            </a:pathLst>
          </a:custGeom>
          <a:ln w="12547">
            <a:solidFill>
              <a:srgbClr val="11432F"/>
            </a:solidFill>
          </a:ln>
        </p:spPr>
        <p:txBody>
          <a:bodyPr wrap="square" lIns="0" tIns="0" rIns="0" bIns="0" rtlCol="0"/>
          <a:lstStyle/>
          <a:p>
            <a:endParaRPr/>
          </a:p>
        </p:txBody>
      </p:sp>
      <p:sp>
        <p:nvSpPr>
          <p:cNvPr id="36" name="bk object 36"/>
          <p:cNvSpPr/>
          <p:nvPr/>
        </p:nvSpPr>
        <p:spPr>
          <a:xfrm>
            <a:off x="6157568" y="643041"/>
            <a:ext cx="395401" cy="229217"/>
          </a:xfrm>
          <a:prstGeom prst="rect">
            <a:avLst/>
          </a:prstGeom>
          <a:blipFill>
            <a:blip r:embed="rId21" cstate="print"/>
            <a:stretch>
              <a:fillRect/>
            </a:stretch>
          </a:blipFill>
        </p:spPr>
        <p:txBody>
          <a:bodyPr wrap="square" lIns="0" tIns="0" rIns="0" bIns="0" rtlCol="0"/>
          <a:lstStyle/>
          <a:p>
            <a:endParaRPr/>
          </a:p>
        </p:txBody>
      </p:sp>
      <p:sp>
        <p:nvSpPr>
          <p:cNvPr id="37" name="bk object 37"/>
          <p:cNvSpPr/>
          <p:nvPr/>
        </p:nvSpPr>
        <p:spPr>
          <a:xfrm>
            <a:off x="6572025" y="703350"/>
            <a:ext cx="141010" cy="168908"/>
          </a:xfrm>
          <a:prstGeom prst="rect">
            <a:avLst/>
          </a:prstGeom>
          <a:blipFill>
            <a:blip r:embed="rId22" cstate="print"/>
            <a:stretch>
              <a:fillRect/>
            </a:stretch>
          </a:blipFill>
        </p:spPr>
        <p:txBody>
          <a:bodyPr wrap="square" lIns="0" tIns="0" rIns="0" bIns="0" rtlCol="0"/>
          <a:lstStyle/>
          <a:p>
            <a:endParaRPr/>
          </a:p>
        </p:txBody>
      </p:sp>
      <p:sp>
        <p:nvSpPr>
          <p:cNvPr id="38" name="bk object 38"/>
          <p:cNvSpPr/>
          <p:nvPr/>
        </p:nvSpPr>
        <p:spPr>
          <a:xfrm>
            <a:off x="6747335" y="703349"/>
            <a:ext cx="138152" cy="165047"/>
          </a:xfrm>
          <a:prstGeom prst="rect">
            <a:avLst/>
          </a:prstGeom>
          <a:blipFill>
            <a:blip r:embed="rId23" cstate="print"/>
            <a:stretch>
              <a:fillRect/>
            </a:stretch>
          </a:blipFill>
        </p:spPr>
        <p:txBody>
          <a:bodyPr wrap="square" lIns="0" tIns="0" rIns="0" bIns="0" rtlCol="0"/>
          <a:lstStyle/>
          <a:p>
            <a:endParaRPr/>
          </a:p>
        </p:txBody>
      </p:sp>
      <p:sp>
        <p:nvSpPr>
          <p:cNvPr id="39" name="bk object 39"/>
          <p:cNvSpPr/>
          <p:nvPr/>
        </p:nvSpPr>
        <p:spPr>
          <a:xfrm>
            <a:off x="6920740" y="703348"/>
            <a:ext cx="104805" cy="168908"/>
          </a:xfrm>
          <a:prstGeom prst="rect">
            <a:avLst/>
          </a:prstGeom>
          <a:blipFill>
            <a:blip r:embed="rId24" cstate="print"/>
            <a:stretch>
              <a:fillRect/>
            </a:stretch>
          </a:blipFill>
        </p:spPr>
        <p:txBody>
          <a:bodyPr wrap="square" lIns="0" tIns="0" rIns="0" bIns="0" rtlCol="0"/>
          <a:lstStyle/>
          <a:p>
            <a:endParaRPr/>
          </a:p>
        </p:txBody>
      </p:sp>
      <p:sp>
        <p:nvSpPr>
          <p:cNvPr id="40" name="bk object 40"/>
          <p:cNvSpPr/>
          <p:nvPr/>
        </p:nvSpPr>
        <p:spPr>
          <a:xfrm>
            <a:off x="7059845" y="642540"/>
            <a:ext cx="35560" cy="226060"/>
          </a:xfrm>
          <a:custGeom>
            <a:avLst/>
            <a:gdLst/>
            <a:ahLst/>
            <a:cxnLst/>
            <a:rect l="l" t="t" r="r" b="b"/>
            <a:pathLst>
              <a:path w="35559" h="226059">
                <a:moveTo>
                  <a:pt x="32394" y="225854"/>
                </a:moveTo>
                <a:lnTo>
                  <a:pt x="2858" y="225854"/>
                </a:lnTo>
                <a:lnTo>
                  <a:pt x="2858" y="64667"/>
                </a:lnTo>
                <a:lnTo>
                  <a:pt x="32394" y="64667"/>
                </a:lnTo>
                <a:lnTo>
                  <a:pt x="32394" y="225854"/>
                </a:lnTo>
                <a:close/>
              </a:path>
              <a:path w="35559" h="226059">
                <a:moveTo>
                  <a:pt x="17149" y="36677"/>
                </a:moveTo>
                <a:lnTo>
                  <a:pt x="6669" y="36677"/>
                </a:lnTo>
                <a:lnTo>
                  <a:pt x="0" y="28955"/>
                </a:lnTo>
                <a:lnTo>
                  <a:pt x="0" y="18338"/>
                </a:lnTo>
                <a:lnTo>
                  <a:pt x="1354" y="11401"/>
                </a:lnTo>
                <a:lnTo>
                  <a:pt x="5121" y="5549"/>
                </a:lnTo>
                <a:lnTo>
                  <a:pt x="10852" y="1508"/>
                </a:lnTo>
                <a:lnTo>
                  <a:pt x="18102" y="0"/>
                </a:lnTo>
                <a:lnTo>
                  <a:pt x="28583" y="0"/>
                </a:lnTo>
                <a:lnTo>
                  <a:pt x="35252" y="8686"/>
                </a:lnTo>
                <a:lnTo>
                  <a:pt x="35252" y="18338"/>
                </a:lnTo>
                <a:lnTo>
                  <a:pt x="34433" y="25683"/>
                </a:lnTo>
                <a:lnTo>
                  <a:pt x="30846" y="31489"/>
                </a:lnTo>
                <a:lnTo>
                  <a:pt x="24935" y="35304"/>
                </a:lnTo>
                <a:lnTo>
                  <a:pt x="17149" y="36677"/>
                </a:lnTo>
                <a:close/>
              </a:path>
            </a:pathLst>
          </a:custGeom>
          <a:solidFill>
            <a:srgbClr val="11432F"/>
          </a:solidFill>
        </p:spPr>
        <p:txBody>
          <a:bodyPr wrap="square" lIns="0" tIns="0" rIns="0" bIns="0" rtlCol="0"/>
          <a:lstStyle/>
          <a:p>
            <a:endParaRPr/>
          </a:p>
        </p:txBody>
      </p:sp>
      <p:sp>
        <p:nvSpPr>
          <p:cNvPr id="41" name="bk object 41"/>
          <p:cNvSpPr/>
          <p:nvPr/>
        </p:nvSpPr>
        <p:spPr>
          <a:xfrm>
            <a:off x="7128445" y="703347"/>
            <a:ext cx="156254" cy="168908"/>
          </a:xfrm>
          <a:prstGeom prst="rect">
            <a:avLst/>
          </a:prstGeom>
          <a:blipFill>
            <a:blip r:embed="rId25" cstate="print"/>
            <a:stretch>
              <a:fillRect/>
            </a:stretch>
          </a:blipFill>
        </p:spPr>
        <p:txBody>
          <a:bodyPr wrap="square" lIns="0" tIns="0" rIns="0" bIns="0" rtlCol="0"/>
          <a:lstStyle/>
          <a:p>
            <a:endParaRPr/>
          </a:p>
        </p:txBody>
      </p:sp>
      <p:sp>
        <p:nvSpPr>
          <p:cNvPr id="42" name="bk object 42"/>
          <p:cNvSpPr/>
          <p:nvPr/>
        </p:nvSpPr>
        <p:spPr>
          <a:xfrm>
            <a:off x="7319953" y="703346"/>
            <a:ext cx="138152" cy="165047"/>
          </a:xfrm>
          <a:prstGeom prst="rect">
            <a:avLst/>
          </a:prstGeom>
          <a:blipFill>
            <a:blip r:embed="rId26" cstate="print"/>
            <a:stretch>
              <a:fillRect/>
            </a:stretch>
          </a:blipFill>
        </p:spPr>
        <p:txBody>
          <a:bodyPr wrap="square" lIns="0" tIns="0" rIns="0" bIns="0" rtlCol="0"/>
          <a:lstStyle/>
          <a:p>
            <a:endParaRPr/>
          </a:p>
        </p:txBody>
      </p:sp>
      <p:sp>
        <p:nvSpPr>
          <p:cNvPr id="43" name="bk object 43"/>
          <p:cNvSpPr/>
          <p:nvPr/>
        </p:nvSpPr>
        <p:spPr>
          <a:xfrm>
            <a:off x="6012746" y="554736"/>
            <a:ext cx="0" cy="443230"/>
          </a:xfrm>
          <a:custGeom>
            <a:avLst/>
            <a:gdLst/>
            <a:ahLst/>
            <a:cxnLst/>
            <a:rect l="l" t="t" r="r" b="b"/>
            <a:pathLst>
              <a:path h="443230">
                <a:moveTo>
                  <a:pt x="0" y="0"/>
                </a:moveTo>
                <a:lnTo>
                  <a:pt x="0" y="442991"/>
                </a:lnTo>
              </a:path>
            </a:pathLst>
          </a:custGeom>
          <a:ln w="7622">
            <a:solidFill>
              <a:srgbClr val="11432F"/>
            </a:solidFill>
          </a:ln>
        </p:spPr>
        <p:txBody>
          <a:bodyPr wrap="square" lIns="0" tIns="0" rIns="0" bIns="0" rtlCol="0"/>
          <a:lstStyle/>
          <a:p>
            <a:endParaRPr/>
          </a:p>
        </p:txBody>
      </p:sp>
      <p:sp>
        <p:nvSpPr>
          <p:cNvPr id="44" name="bk object 44"/>
          <p:cNvSpPr/>
          <p:nvPr/>
        </p:nvSpPr>
        <p:spPr>
          <a:xfrm>
            <a:off x="224790" y="998982"/>
            <a:ext cx="2211705" cy="8874760"/>
          </a:xfrm>
          <a:custGeom>
            <a:avLst/>
            <a:gdLst/>
            <a:ahLst/>
            <a:cxnLst/>
            <a:rect l="l" t="t" r="r" b="b"/>
            <a:pathLst>
              <a:path w="2211705" h="8874760">
                <a:moveTo>
                  <a:pt x="0" y="0"/>
                </a:moveTo>
                <a:lnTo>
                  <a:pt x="2211324" y="0"/>
                </a:lnTo>
                <a:lnTo>
                  <a:pt x="2211324" y="8874252"/>
                </a:lnTo>
                <a:lnTo>
                  <a:pt x="0" y="8874252"/>
                </a:lnTo>
                <a:lnTo>
                  <a:pt x="0" y="0"/>
                </a:lnTo>
                <a:close/>
              </a:path>
            </a:pathLst>
          </a:custGeom>
          <a:solidFill>
            <a:srgbClr val="004431"/>
          </a:solidFill>
        </p:spPr>
        <p:txBody>
          <a:bodyPr wrap="square" lIns="0" tIns="0" rIns="0" bIns="0" rtlCol="0"/>
          <a:lstStyle/>
          <a:p>
            <a:endParaRPr/>
          </a:p>
        </p:txBody>
      </p:sp>
      <p:sp>
        <p:nvSpPr>
          <p:cNvPr id="45" name="bk object 45"/>
          <p:cNvSpPr/>
          <p:nvPr/>
        </p:nvSpPr>
        <p:spPr>
          <a:xfrm>
            <a:off x="224790" y="998982"/>
            <a:ext cx="2211705" cy="8874760"/>
          </a:xfrm>
          <a:custGeom>
            <a:avLst/>
            <a:gdLst/>
            <a:ahLst/>
            <a:cxnLst/>
            <a:rect l="l" t="t" r="r" b="b"/>
            <a:pathLst>
              <a:path w="2211705" h="8874760">
                <a:moveTo>
                  <a:pt x="0" y="0"/>
                </a:moveTo>
                <a:lnTo>
                  <a:pt x="2211324" y="0"/>
                </a:lnTo>
                <a:lnTo>
                  <a:pt x="2211324" y="8874252"/>
                </a:lnTo>
                <a:lnTo>
                  <a:pt x="0" y="8874252"/>
                </a:lnTo>
                <a:lnTo>
                  <a:pt x="0" y="0"/>
                </a:lnTo>
                <a:close/>
              </a:path>
            </a:pathLst>
          </a:custGeom>
          <a:ln w="28575">
            <a:solidFill>
              <a:srgbClr val="004431"/>
            </a:solidFill>
          </a:ln>
        </p:spPr>
        <p:txBody>
          <a:bodyPr wrap="square" lIns="0" tIns="0" rIns="0" bIns="0" rtlCol="0"/>
          <a:lstStyle/>
          <a:p>
            <a:endParaRPr/>
          </a:p>
        </p:txBody>
      </p:sp>
      <p:sp>
        <p:nvSpPr>
          <p:cNvPr id="46" name="bk object 46"/>
          <p:cNvSpPr/>
          <p:nvPr/>
        </p:nvSpPr>
        <p:spPr>
          <a:xfrm>
            <a:off x="226313" y="8414766"/>
            <a:ext cx="7360920" cy="1506220"/>
          </a:xfrm>
          <a:custGeom>
            <a:avLst/>
            <a:gdLst/>
            <a:ahLst/>
            <a:cxnLst/>
            <a:rect l="l" t="t" r="r" b="b"/>
            <a:pathLst>
              <a:path w="7360920" h="1506220">
                <a:moveTo>
                  <a:pt x="7360920" y="0"/>
                </a:moveTo>
                <a:lnTo>
                  <a:pt x="0" y="1489773"/>
                </a:lnTo>
                <a:lnTo>
                  <a:pt x="7360920" y="1505712"/>
                </a:lnTo>
                <a:lnTo>
                  <a:pt x="7360920" y="0"/>
                </a:lnTo>
                <a:close/>
              </a:path>
            </a:pathLst>
          </a:custGeom>
          <a:solidFill>
            <a:srgbClr val="004431"/>
          </a:solidFill>
        </p:spPr>
        <p:txBody>
          <a:bodyPr wrap="square" lIns="0" tIns="0" rIns="0" bIns="0" rtlCol="0"/>
          <a:lstStyle/>
          <a:p>
            <a:endParaRPr/>
          </a:p>
        </p:txBody>
      </p:sp>
      <p:sp>
        <p:nvSpPr>
          <p:cNvPr id="47" name="bk object 47"/>
          <p:cNvSpPr/>
          <p:nvPr/>
        </p:nvSpPr>
        <p:spPr>
          <a:xfrm>
            <a:off x="226313" y="8414766"/>
            <a:ext cx="7360920" cy="1506220"/>
          </a:xfrm>
          <a:custGeom>
            <a:avLst/>
            <a:gdLst/>
            <a:ahLst/>
            <a:cxnLst/>
            <a:rect l="l" t="t" r="r" b="b"/>
            <a:pathLst>
              <a:path w="7360920" h="1506220">
                <a:moveTo>
                  <a:pt x="7360920" y="1505712"/>
                </a:moveTo>
                <a:lnTo>
                  <a:pt x="0" y="1489773"/>
                </a:lnTo>
                <a:lnTo>
                  <a:pt x="3699078" y="756843"/>
                </a:lnTo>
                <a:lnTo>
                  <a:pt x="7360920" y="0"/>
                </a:lnTo>
                <a:lnTo>
                  <a:pt x="7360920" y="1505712"/>
                </a:lnTo>
                <a:close/>
              </a:path>
            </a:pathLst>
          </a:custGeom>
          <a:ln w="28574">
            <a:solidFill>
              <a:srgbClr val="FFFFFF"/>
            </a:solidFill>
          </a:ln>
        </p:spPr>
        <p:txBody>
          <a:bodyPr wrap="square" lIns="0" tIns="0" rIns="0" bIns="0" rtlCol="0"/>
          <a:lstStyle/>
          <a:p>
            <a:endParaRPr/>
          </a:p>
        </p:txBody>
      </p:sp>
      <p:sp>
        <p:nvSpPr>
          <p:cNvPr id="48" name="bk object 48"/>
          <p:cNvSpPr/>
          <p:nvPr/>
        </p:nvSpPr>
        <p:spPr>
          <a:xfrm>
            <a:off x="186689" y="285750"/>
            <a:ext cx="3973195" cy="1704339"/>
          </a:xfrm>
          <a:custGeom>
            <a:avLst/>
            <a:gdLst/>
            <a:ahLst/>
            <a:cxnLst/>
            <a:rect l="l" t="t" r="r" b="b"/>
            <a:pathLst>
              <a:path w="3973195" h="1704339">
                <a:moveTo>
                  <a:pt x="0" y="0"/>
                </a:moveTo>
                <a:lnTo>
                  <a:pt x="0" y="1703832"/>
                </a:lnTo>
                <a:lnTo>
                  <a:pt x="1976488" y="847407"/>
                </a:lnTo>
                <a:lnTo>
                  <a:pt x="3973067" y="18034"/>
                </a:lnTo>
                <a:lnTo>
                  <a:pt x="0" y="0"/>
                </a:lnTo>
                <a:close/>
              </a:path>
            </a:pathLst>
          </a:custGeom>
          <a:solidFill>
            <a:srgbClr val="004431"/>
          </a:solidFill>
        </p:spPr>
        <p:txBody>
          <a:bodyPr wrap="square" lIns="0" tIns="0" rIns="0" bIns="0" rtlCol="0"/>
          <a:lstStyle/>
          <a:p>
            <a:endParaRPr/>
          </a:p>
        </p:txBody>
      </p:sp>
      <p:sp>
        <p:nvSpPr>
          <p:cNvPr id="49" name="bk object 49"/>
          <p:cNvSpPr/>
          <p:nvPr/>
        </p:nvSpPr>
        <p:spPr>
          <a:xfrm>
            <a:off x="186689" y="285750"/>
            <a:ext cx="3973195" cy="1704339"/>
          </a:xfrm>
          <a:custGeom>
            <a:avLst/>
            <a:gdLst/>
            <a:ahLst/>
            <a:cxnLst/>
            <a:rect l="l" t="t" r="r" b="b"/>
            <a:pathLst>
              <a:path w="3973195" h="1704339">
                <a:moveTo>
                  <a:pt x="0" y="0"/>
                </a:moveTo>
                <a:lnTo>
                  <a:pt x="3973067" y="18034"/>
                </a:lnTo>
                <a:lnTo>
                  <a:pt x="1976488" y="847407"/>
                </a:lnTo>
                <a:lnTo>
                  <a:pt x="0" y="1703832"/>
                </a:lnTo>
                <a:lnTo>
                  <a:pt x="0" y="0"/>
                </a:lnTo>
                <a:close/>
              </a:path>
            </a:pathLst>
          </a:custGeom>
          <a:ln w="28575">
            <a:solidFill>
              <a:srgbClr val="FFFFFF"/>
            </a:solidFill>
          </a:ln>
        </p:spPr>
        <p:txBody>
          <a:bodyPr wrap="square" lIns="0" tIns="0" rIns="0" bIns="0" rtlCol="0"/>
          <a:lstStyle/>
          <a:p>
            <a:endParaRPr/>
          </a:p>
        </p:txBody>
      </p:sp>
      <p:sp>
        <p:nvSpPr>
          <p:cNvPr id="50" name="bk object 50"/>
          <p:cNvSpPr/>
          <p:nvPr/>
        </p:nvSpPr>
        <p:spPr>
          <a:xfrm>
            <a:off x="854963" y="502387"/>
            <a:ext cx="448309" cy="519430"/>
          </a:xfrm>
          <a:custGeom>
            <a:avLst/>
            <a:gdLst/>
            <a:ahLst/>
            <a:cxnLst/>
            <a:rect l="l" t="t" r="r" b="b"/>
            <a:pathLst>
              <a:path w="448309" h="519430">
                <a:moveTo>
                  <a:pt x="0" y="518812"/>
                </a:moveTo>
                <a:lnTo>
                  <a:pt x="8989" y="510196"/>
                </a:lnTo>
                <a:lnTo>
                  <a:pt x="22862" y="491421"/>
                </a:lnTo>
                <a:lnTo>
                  <a:pt x="32874" y="456844"/>
                </a:lnTo>
                <a:lnTo>
                  <a:pt x="30281" y="400820"/>
                </a:lnTo>
                <a:lnTo>
                  <a:pt x="22074" y="372897"/>
                </a:lnTo>
                <a:lnTo>
                  <a:pt x="10552" y="333474"/>
                </a:lnTo>
                <a:lnTo>
                  <a:pt x="2286" y="284052"/>
                </a:lnTo>
                <a:lnTo>
                  <a:pt x="3846" y="226135"/>
                </a:lnTo>
                <a:lnTo>
                  <a:pt x="21802" y="161225"/>
                </a:lnTo>
                <a:lnTo>
                  <a:pt x="59895" y="104940"/>
                </a:lnTo>
                <a:lnTo>
                  <a:pt x="88177" y="78078"/>
                </a:lnTo>
                <a:lnTo>
                  <a:pt x="121729" y="53518"/>
                </a:lnTo>
                <a:lnTo>
                  <a:pt x="159884" y="32345"/>
                </a:lnTo>
                <a:lnTo>
                  <a:pt x="201975" y="15643"/>
                </a:lnTo>
                <a:lnTo>
                  <a:pt x="247337" y="4500"/>
                </a:lnTo>
                <a:lnTo>
                  <a:pt x="295304" y="0"/>
                </a:lnTo>
                <a:lnTo>
                  <a:pt x="345209" y="3228"/>
                </a:lnTo>
                <a:lnTo>
                  <a:pt x="396386" y="15271"/>
                </a:lnTo>
                <a:lnTo>
                  <a:pt x="448169" y="37213"/>
                </a:lnTo>
                <a:lnTo>
                  <a:pt x="420916" y="94854"/>
                </a:lnTo>
                <a:lnTo>
                  <a:pt x="416097" y="105147"/>
                </a:lnTo>
                <a:lnTo>
                  <a:pt x="310589" y="105147"/>
                </a:lnTo>
                <a:lnTo>
                  <a:pt x="259967" y="105908"/>
                </a:lnTo>
                <a:lnTo>
                  <a:pt x="209171" y="116667"/>
                </a:lnTo>
                <a:lnTo>
                  <a:pt x="159887" y="138349"/>
                </a:lnTo>
                <a:lnTo>
                  <a:pt x="123076" y="166944"/>
                </a:lnTo>
                <a:lnTo>
                  <a:pt x="92510" y="202763"/>
                </a:lnTo>
                <a:lnTo>
                  <a:pt x="70802" y="244000"/>
                </a:lnTo>
                <a:lnTo>
                  <a:pt x="60563" y="288849"/>
                </a:lnTo>
                <a:lnTo>
                  <a:pt x="62607" y="319419"/>
                </a:lnTo>
                <a:lnTo>
                  <a:pt x="67831" y="351005"/>
                </a:lnTo>
                <a:lnTo>
                  <a:pt x="72146" y="382817"/>
                </a:lnTo>
                <a:lnTo>
                  <a:pt x="69837" y="430281"/>
                </a:lnTo>
                <a:lnTo>
                  <a:pt x="54507" y="476672"/>
                </a:lnTo>
                <a:lnTo>
                  <a:pt x="17374" y="514768"/>
                </a:lnTo>
                <a:lnTo>
                  <a:pt x="0" y="518812"/>
                </a:lnTo>
                <a:close/>
              </a:path>
              <a:path w="448309" h="519430">
                <a:moveTo>
                  <a:pt x="404564" y="129921"/>
                </a:moveTo>
                <a:lnTo>
                  <a:pt x="359349" y="113460"/>
                </a:lnTo>
                <a:lnTo>
                  <a:pt x="310589" y="105147"/>
                </a:lnTo>
                <a:lnTo>
                  <a:pt x="416097" y="105147"/>
                </a:lnTo>
                <a:lnTo>
                  <a:pt x="413421" y="110864"/>
                </a:lnTo>
                <a:lnTo>
                  <a:pt x="404564" y="129921"/>
                </a:lnTo>
                <a:close/>
              </a:path>
            </a:pathLst>
          </a:custGeom>
          <a:solidFill>
            <a:srgbClr val="FDFDFD"/>
          </a:solidFill>
        </p:spPr>
        <p:txBody>
          <a:bodyPr wrap="square" lIns="0" tIns="0" rIns="0" bIns="0" rtlCol="0"/>
          <a:lstStyle/>
          <a:p>
            <a:endParaRPr/>
          </a:p>
        </p:txBody>
      </p:sp>
      <p:sp>
        <p:nvSpPr>
          <p:cNvPr id="51" name="bk object 51"/>
          <p:cNvSpPr/>
          <p:nvPr/>
        </p:nvSpPr>
        <p:spPr>
          <a:xfrm>
            <a:off x="998556" y="713578"/>
            <a:ext cx="332105" cy="339725"/>
          </a:xfrm>
          <a:custGeom>
            <a:avLst/>
            <a:gdLst/>
            <a:ahLst/>
            <a:cxnLst/>
            <a:rect l="l" t="t" r="r" b="b"/>
            <a:pathLst>
              <a:path w="332105" h="339725">
                <a:moveTo>
                  <a:pt x="12661" y="285949"/>
                </a:moveTo>
                <a:lnTo>
                  <a:pt x="13626" y="280211"/>
                </a:lnTo>
                <a:lnTo>
                  <a:pt x="16749" y="266234"/>
                </a:lnTo>
                <a:lnTo>
                  <a:pt x="19645" y="248870"/>
                </a:lnTo>
                <a:lnTo>
                  <a:pt x="19929" y="232973"/>
                </a:lnTo>
                <a:lnTo>
                  <a:pt x="14648" y="197248"/>
                </a:lnTo>
                <a:lnTo>
                  <a:pt x="4939" y="161185"/>
                </a:lnTo>
                <a:lnTo>
                  <a:pt x="0" y="123089"/>
                </a:lnTo>
                <a:lnTo>
                  <a:pt x="9027" y="81269"/>
                </a:lnTo>
                <a:lnTo>
                  <a:pt x="39460" y="35818"/>
                </a:lnTo>
                <a:lnTo>
                  <a:pt x="85337" y="6621"/>
                </a:lnTo>
                <a:lnTo>
                  <a:pt x="124249" y="0"/>
                </a:lnTo>
                <a:lnTo>
                  <a:pt x="144103" y="865"/>
                </a:lnTo>
                <a:lnTo>
                  <a:pt x="198932" y="14466"/>
                </a:lnTo>
                <a:lnTo>
                  <a:pt x="252303" y="56192"/>
                </a:lnTo>
                <a:lnTo>
                  <a:pt x="283247" y="119684"/>
                </a:lnTo>
                <a:lnTo>
                  <a:pt x="284088" y="121566"/>
                </a:lnTo>
                <a:lnTo>
                  <a:pt x="212104" y="121566"/>
                </a:lnTo>
                <a:lnTo>
                  <a:pt x="184661" y="139061"/>
                </a:lnTo>
                <a:lnTo>
                  <a:pt x="200465" y="152343"/>
                </a:lnTo>
                <a:lnTo>
                  <a:pt x="219334" y="161335"/>
                </a:lnTo>
                <a:lnTo>
                  <a:pt x="239339" y="165813"/>
                </a:lnTo>
                <a:lnTo>
                  <a:pt x="258554" y="165813"/>
                </a:lnTo>
                <a:lnTo>
                  <a:pt x="259703" y="231430"/>
                </a:lnTo>
                <a:lnTo>
                  <a:pt x="263002" y="257053"/>
                </a:lnTo>
                <a:lnTo>
                  <a:pt x="133788" y="257053"/>
                </a:lnTo>
                <a:lnTo>
                  <a:pt x="104131" y="263600"/>
                </a:lnTo>
                <a:lnTo>
                  <a:pt x="75496" y="271501"/>
                </a:lnTo>
                <a:lnTo>
                  <a:pt x="45725" y="279402"/>
                </a:lnTo>
                <a:lnTo>
                  <a:pt x="12661" y="285949"/>
                </a:lnTo>
                <a:close/>
              </a:path>
              <a:path w="332105" h="339725">
                <a:moveTo>
                  <a:pt x="331895" y="209835"/>
                </a:moveTo>
                <a:lnTo>
                  <a:pt x="292105" y="203155"/>
                </a:lnTo>
                <a:lnTo>
                  <a:pt x="276983" y="147527"/>
                </a:lnTo>
                <a:lnTo>
                  <a:pt x="247950" y="122807"/>
                </a:lnTo>
                <a:lnTo>
                  <a:pt x="212104" y="121566"/>
                </a:lnTo>
                <a:lnTo>
                  <a:pt x="284088" y="121566"/>
                </a:lnTo>
                <a:lnTo>
                  <a:pt x="297158" y="150800"/>
                </a:lnTo>
                <a:lnTo>
                  <a:pt x="313567" y="180562"/>
                </a:lnTo>
                <a:lnTo>
                  <a:pt x="331895" y="205986"/>
                </a:lnTo>
                <a:lnTo>
                  <a:pt x="331895" y="209835"/>
                </a:lnTo>
                <a:close/>
              </a:path>
              <a:path w="332105" h="339725">
                <a:moveTo>
                  <a:pt x="258554" y="165813"/>
                </a:moveTo>
                <a:lnTo>
                  <a:pt x="239339" y="165813"/>
                </a:lnTo>
                <a:lnTo>
                  <a:pt x="258549" y="165549"/>
                </a:lnTo>
                <a:lnTo>
                  <a:pt x="258554" y="165813"/>
                </a:lnTo>
                <a:close/>
              </a:path>
              <a:path w="332105" h="339725">
                <a:moveTo>
                  <a:pt x="277791" y="339505"/>
                </a:moveTo>
                <a:lnTo>
                  <a:pt x="276368" y="339505"/>
                </a:lnTo>
                <a:lnTo>
                  <a:pt x="250127" y="329011"/>
                </a:lnTo>
                <a:lnTo>
                  <a:pt x="208130" y="306266"/>
                </a:lnTo>
                <a:lnTo>
                  <a:pt x="164997" y="279684"/>
                </a:lnTo>
                <a:lnTo>
                  <a:pt x="133788" y="257053"/>
                </a:lnTo>
                <a:lnTo>
                  <a:pt x="263002" y="257053"/>
                </a:lnTo>
                <a:lnTo>
                  <a:pt x="266876" y="287153"/>
                </a:lnTo>
                <a:lnTo>
                  <a:pt x="274731" y="325719"/>
                </a:lnTo>
                <a:lnTo>
                  <a:pt x="277791" y="339505"/>
                </a:lnTo>
                <a:close/>
              </a:path>
            </a:pathLst>
          </a:custGeom>
          <a:solidFill>
            <a:srgbClr val="FDFDFD"/>
          </a:solidFill>
        </p:spPr>
        <p:txBody>
          <a:bodyPr wrap="square" lIns="0" tIns="0" rIns="0" bIns="0" rtlCol="0"/>
          <a:lstStyle/>
          <a:p>
            <a:endParaRPr/>
          </a:p>
        </p:txBody>
      </p:sp>
      <p:sp>
        <p:nvSpPr>
          <p:cNvPr id="52" name="bk object 52"/>
          <p:cNvSpPr/>
          <p:nvPr/>
        </p:nvSpPr>
        <p:spPr>
          <a:xfrm>
            <a:off x="933753" y="625724"/>
            <a:ext cx="264000" cy="216080"/>
          </a:xfrm>
          <a:prstGeom prst="rect">
            <a:avLst/>
          </a:prstGeom>
          <a:blipFill>
            <a:blip r:embed="rId2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620847" y="1137594"/>
            <a:ext cx="4549140" cy="345440"/>
          </a:xfrm>
          <a:prstGeom prst="rect">
            <a:avLst/>
          </a:prstGeom>
        </p:spPr>
        <p:txBody>
          <a:bodyPr wrap="square" lIns="0" tIns="0" rIns="0" bIns="0">
            <a:spAutoFit/>
          </a:bodyPr>
          <a:lstStyle>
            <a:lvl1pPr>
              <a:defRPr sz="2100" b="1" i="0">
                <a:solidFill>
                  <a:srgbClr val="004431"/>
                </a:solidFill>
                <a:latin typeface="Arial"/>
                <a:cs typeface="Arial"/>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hyperlink" Target="mailto:irisha@msu.edu" TargetMode="External"/><Relationship Id="rId39" Type="http://schemas.openxmlformats.org/officeDocument/2006/relationships/hyperlink" Target="mailto:paytona1@msu.edu" TargetMode="External"/><Relationship Id="rId21" Type="http://schemas.openxmlformats.org/officeDocument/2006/relationships/image" Target="../media/image20.png"/><Relationship Id="rId34" Type="http://schemas.openxmlformats.org/officeDocument/2006/relationships/hyperlink" Target="mailto:willsk@msu.edu" TargetMode="External"/><Relationship Id="rId42" Type="http://schemas.openxmlformats.org/officeDocument/2006/relationships/hyperlink" Target="mailto:Velasco@msu.edu" TargetMode="External"/><Relationship Id="rId47" Type="http://schemas.openxmlformats.org/officeDocument/2006/relationships/hyperlink" Target="mailto:reedmott@msu.edu" TargetMode="External"/><Relationship Id="rId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hyperlink" Target="mailto:pilkento@msu.edu" TargetMode="Externa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hyperlink" Target="mailto:Finneran@msu.edu" TargetMode="External"/><Relationship Id="rId32" Type="http://schemas.openxmlformats.org/officeDocument/2006/relationships/hyperlink" Target="mailto:bockelm4@msu.edu" TargetMode="External"/><Relationship Id="rId37" Type="http://schemas.openxmlformats.org/officeDocument/2006/relationships/hyperlink" Target="mailto:marinos1@msu.edu" TargetMode="External"/><Relationship Id="rId40" Type="http://schemas.openxmlformats.org/officeDocument/2006/relationships/hyperlink" Target="mailto:perrygeo@msu.edu" TargetMode="External"/><Relationship Id="rId45" Type="http://schemas.openxmlformats.org/officeDocument/2006/relationships/hyperlink" Target="mailto:sibsonje@msu.edu" TargetMode="External"/><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hyperlink" Target="mailto:bradydi1@msu.edu" TargetMode="External"/><Relationship Id="rId28" Type="http://schemas.openxmlformats.org/officeDocument/2006/relationships/hyperlink" Target="mailto:kilpatri@msu.edu" TargetMode="External"/><Relationship Id="rId36" Type="http://schemas.openxmlformats.org/officeDocument/2006/relationships/hyperlink" Target="mailto:thoma634@msu.edu" TargetMode="External"/><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hyperlink" Target="mailto:vanorde4@msu.edu" TargetMode="External"/><Relationship Id="rId44" Type="http://schemas.openxmlformats.org/officeDocument/2006/relationships/hyperlink" Target="mailto:greende4@msu.edu"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hyperlink" Target="mailto:wallisa2@msu.edu" TargetMode="External"/><Relationship Id="rId30" Type="http://schemas.openxmlformats.org/officeDocument/2006/relationships/hyperlink" Target="mailto:vquintin@msu.edu" TargetMode="External"/><Relationship Id="rId35" Type="http://schemas.openxmlformats.org/officeDocument/2006/relationships/hyperlink" Target="mailto:zieglerg@msu.edu" TargetMode="External"/><Relationship Id="rId43" Type="http://schemas.openxmlformats.org/officeDocument/2006/relationships/hyperlink" Target="mailto:whitti34@msu.edu" TargetMode="External"/><Relationship Id="rId8" Type="http://schemas.openxmlformats.org/officeDocument/2006/relationships/image" Target="../media/image7.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hyperlink" Target="mailto:gulickde@msu.edu" TargetMode="External"/><Relationship Id="rId33" Type="http://schemas.openxmlformats.org/officeDocument/2006/relationships/hyperlink" Target="mailto:ortquisj@msu.edu" TargetMode="External"/><Relationship Id="rId38" Type="http://schemas.openxmlformats.org/officeDocument/2006/relationships/hyperlink" Target="mailto:obrie343@msu.edu" TargetMode="External"/><Relationship Id="rId46" Type="http://schemas.openxmlformats.org/officeDocument/2006/relationships/hyperlink" Target="mailto:mooree16@msu.edu" TargetMode="External"/><Relationship Id="rId20" Type="http://schemas.openxmlformats.org/officeDocument/2006/relationships/image" Target="../media/image19.png"/><Relationship Id="rId41" Type="http://schemas.openxmlformats.org/officeDocument/2006/relationships/hyperlink" Target="mailto:tiret@msu.edu"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39.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37.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36.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688" y="6814833"/>
            <a:ext cx="1894720" cy="2844368"/>
          </a:xfrm>
          <a:prstGeom prst="rect">
            <a:avLst/>
          </a:prstGeom>
        </p:spPr>
        <p:txBody>
          <a:bodyPr vert="horz" wrap="square" lIns="0" tIns="12700" rIns="0" bIns="0" rtlCol="0">
            <a:spAutoFit/>
          </a:bodyPr>
          <a:lstStyle/>
          <a:p>
            <a:pPr marL="12700" marR="36195">
              <a:lnSpc>
                <a:spcPct val="100000"/>
              </a:lnSpc>
              <a:spcBef>
                <a:spcPts val="100"/>
              </a:spcBef>
            </a:pPr>
            <a:r>
              <a:rPr sz="800" spc="-5">
                <a:solidFill>
                  <a:srgbClr val="FFFFFF"/>
                </a:solidFill>
                <a:latin typeface="Arial"/>
                <a:cs typeface="Arial"/>
              </a:rPr>
              <a:t>MSU </a:t>
            </a:r>
            <a:r>
              <a:rPr sz="800">
                <a:solidFill>
                  <a:srgbClr val="FFFFFF"/>
                </a:solidFill>
                <a:latin typeface="Arial"/>
                <a:cs typeface="Arial"/>
              </a:rPr>
              <a:t>is </a:t>
            </a:r>
            <a:r>
              <a:rPr sz="800" spc="-5">
                <a:solidFill>
                  <a:srgbClr val="FFFFFF"/>
                </a:solidFill>
                <a:latin typeface="Arial"/>
                <a:cs typeface="Arial"/>
              </a:rPr>
              <a:t>an affirmative-action, equal-  opportunity employer, </a:t>
            </a:r>
            <a:r>
              <a:rPr sz="800">
                <a:solidFill>
                  <a:srgbClr val="FFFFFF"/>
                </a:solidFill>
                <a:latin typeface="Arial"/>
                <a:cs typeface="Arial"/>
              </a:rPr>
              <a:t>committed to  </a:t>
            </a:r>
            <a:r>
              <a:rPr sz="800" spc="-5">
                <a:solidFill>
                  <a:srgbClr val="FFFFFF"/>
                </a:solidFill>
                <a:latin typeface="Arial"/>
                <a:cs typeface="Arial"/>
              </a:rPr>
              <a:t>achieving excellence through </a:t>
            </a:r>
            <a:r>
              <a:rPr sz="800">
                <a:solidFill>
                  <a:srgbClr val="FFFFFF"/>
                </a:solidFill>
                <a:latin typeface="Arial"/>
                <a:cs typeface="Arial"/>
              </a:rPr>
              <a:t>a </a:t>
            </a:r>
            <a:r>
              <a:rPr sz="800" spc="-5">
                <a:solidFill>
                  <a:srgbClr val="FFFFFF"/>
                </a:solidFill>
                <a:latin typeface="Arial"/>
                <a:cs typeface="Arial"/>
              </a:rPr>
              <a:t>diverse  workforce and </a:t>
            </a:r>
            <a:r>
              <a:rPr sz="800">
                <a:solidFill>
                  <a:srgbClr val="FFFFFF"/>
                </a:solidFill>
                <a:latin typeface="Arial"/>
                <a:cs typeface="Arial"/>
              </a:rPr>
              <a:t>inclusive culture </a:t>
            </a:r>
            <a:r>
              <a:rPr sz="800" spc="-5">
                <a:solidFill>
                  <a:srgbClr val="FFFFFF"/>
                </a:solidFill>
                <a:latin typeface="Arial"/>
                <a:cs typeface="Arial"/>
              </a:rPr>
              <a:t>that  encourages all people </a:t>
            </a:r>
            <a:r>
              <a:rPr sz="800">
                <a:solidFill>
                  <a:srgbClr val="FFFFFF"/>
                </a:solidFill>
                <a:latin typeface="Arial"/>
                <a:cs typeface="Arial"/>
              </a:rPr>
              <a:t>to reach </a:t>
            </a:r>
            <a:r>
              <a:rPr sz="800" spc="-5">
                <a:solidFill>
                  <a:srgbClr val="FFFFFF"/>
                </a:solidFill>
                <a:latin typeface="Arial"/>
                <a:cs typeface="Arial"/>
              </a:rPr>
              <a:t>their </a:t>
            </a:r>
            <a:r>
              <a:rPr sz="800">
                <a:solidFill>
                  <a:srgbClr val="FFFFFF"/>
                </a:solidFill>
                <a:latin typeface="Arial"/>
                <a:cs typeface="Arial"/>
              </a:rPr>
              <a:t>full  </a:t>
            </a:r>
            <a:r>
              <a:rPr sz="800" spc="-5">
                <a:solidFill>
                  <a:srgbClr val="FFFFFF"/>
                </a:solidFill>
                <a:latin typeface="Arial"/>
                <a:cs typeface="Arial"/>
              </a:rPr>
              <a:t>potential. Michigan </a:t>
            </a:r>
            <a:r>
              <a:rPr sz="800">
                <a:solidFill>
                  <a:srgbClr val="FFFFFF"/>
                </a:solidFill>
                <a:latin typeface="Arial"/>
                <a:cs typeface="Arial"/>
              </a:rPr>
              <a:t>State </a:t>
            </a:r>
            <a:r>
              <a:rPr sz="800" spc="-5">
                <a:solidFill>
                  <a:srgbClr val="FFFFFF"/>
                </a:solidFill>
                <a:latin typeface="Arial"/>
                <a:cs typeface="Arial"/>
              </a:rPr>
              <a:t>University  Extension programs and </a:t>
            </a:r>
            <a:r>
              <a:rPr sz="800">
                <a:solidFill>
                  <a:srgbClr val="FFFFFF"/>
                </a:solidFill>
                <a:latin typeface="Arial"/>
                <a:cs typeface="Arial"/>
              </a:rPr>
              <a:t>materials </a:t>
            </a:r>
            <a:r>
              <a:rPr sz="800" spc="-5">
                <a:solidFill>
                  <a:srgbClr val="FFFFFF"/>
                </a:solidFill>
                <a:latin typeface="Arial"/>
                <a:cs typeface="Arial"/>
              </a:rPr>
              <a:t>are  open </a:t>
            </a:r>
            <a:r>
              <a:rPr sz="800">
                <a:solidFill>
                  <a:srgbClr val="FFFFFF"/>
                </a:solidFill>
                <a:latin typeface="Arial"/>
                <a:cs typeface="Arial"/>
              </a:rPr>
              <a:t>to </a:t>
            </a:r>
            <a:r>
              <a:rPr sz="800" spc="-5">
                <a:solidFill>
                  <a:srgbClr val="FFFFFF"/>
                </a:solidFill>
                <a:latin typeface="Arial"/>
                <a:cs typeface="Arial"/>
              </a:rPr>
              <a:t>all without regard </a:t>
            </a:r>
            <a:r>
              <a:rPr sz="800">
                <a:solidFill>
                  <a:srgbClr val="FFFFFF"/>
                </a:solidFill>
                <a:latin typeface="Arial"/>
                <a:cs typeface="Arial"/>
              </a:rPr>
              <a:t>to </a:t>
            </a:r>
            <a:r>
              <a:rPr sz="800" spc="-5">
                <a:solidFill>
                  <a:srgbClr val="FFFFFF"/>
                </a:solidFill>
                <a:latin typeface="Arial"/>
                <a:cs typeface="Arial"/>
              </a:rPr>
              <a:t>race, </a:t>
            </a:r>
            <a:r>
              <a:rPr sz="800">
                <a:solidFill>
                  <a:srgbClr val="FFFFFF"/>
                </a:solidFill>
                <a:latin typeface="Arial"/>
                <a:cs typeface="Arial"/>
              </a:rPr>
              <a:t>color,  </a:t>
            </a:r>
            <a:r>
              <a:rPr sz="800" spc="-5">
                <a:solidFill>
                  <a:srgbClr val="FFFFFF"/>
                </a:solidFill>
                <a:latin typeface="Arial"/>
                <a:cs typeface="Arial"/>
              </a:rPr>
              <a:t>national origin, gender, gender identity,  religion, age, height, weight, disability,  </a:t>
            </a:r>
            <a:r>
              <a:rPr sz="800">
                <a:solidFill>
                  <a:srgbClr val="FFFFFF"/>
                </a:solidFill>
                <a:latin typeface="Arial"/>
                <a:cs typeface="Arial"/>
              </a:rPr>
              <a:t>political beliefs, </a:t>
            </a:r>
            <a:r>
              <a:rPr sz="800" spc="-5">
                <a:solidFill>
                  <a:srgbClr val="FFFFFF"/>
                </a:solidFill>
                <a:latin typeface="Arial"/>
                <a:cs typeface="Arial"/>
              </a:rPr>
              <a:t>sexual orientation, </a:t>
            </a:r>
            <a:r>
              <a:rPr sz="800">
                <a:solidFill>
                  <a:srgbClr val="FFFFFF"/>
                </a:solidFill>
                <a:latin typeface="Arial"/>
                <a:cs typeface="Arial"/>
              </a:rPr>
              <a:t>marital  status, family status </a:t>
            </a:r>
            <a:r>
              <a:rPr sz="800" spc="-5">
                <a:solidFill>
                  <a:srgbClr val="FFFFFF"/>
                </a:solidFill>
                <a:latin typeface="Arial"/>
                <a:cs typeface="Arial"/>
              </a:rPr>
              <a:t>or veteran</a:t>
            </a:r>
            <a:r>
              <a:rPr sz="800" spc="-35">
                <a:solidFill>
                  <a:srgbClr val="FFFFFF"/>
                </a:solidFill>
                <a:latin typeface="Arial"/>
                <a:cs typeface="Arial"/>
              </a:rPr>
              <a:t> </a:t>
            </a:r>
            <a:r>
              <a:rPr sz="800">
                <a:solidFill>
                  <a:srgbClr val="FFFFFF"/>
                </a:solidFill>
                <a:latin typeface="Arial"/>
                <a:cs typeface="Arial"/>
              </a:rPr>
              <a:t>status.</a:t>
            </a:r>
            <a:endParaRPr sz="800">
              <a:latin typeface="Arial"/>
              <a:cs typeface="Arial"/>
            </a:endParaRPr>
          </a:p>
          <a:p>
            <a:pPr marL="12700" marR="5080">
              <a:lnSpc>
                <a:spcPct val="100000"/>
              </a:lnSpc>
            </a:pPr>
            <a:r>
              <a:rPr sz="800">
                <a:solidFill>
                  <a:srgbClr val="FFFFFF"/>
                </a:solidFill>
                <a:latin typeface="Arial"/>
                <a:cs typeface="Arial"/>
              </a:rPr>
              <a:t>Issued in </a:t>
            </a:r>
            <a:r>
              <a:rPr sz="800" spc="-5">
                <a:solidFill>
                  <a:srgbClr val="FFFFFF"/>
                </a:solidFill>
                <a:latin typeface="Arial"/>
                <a:cs typeface="Arial"/>
              </a:rPr>
              <a:t>furtherance of MSU Extension  work, </a:t>
            </a:r>
            <a:r>
              <a:rPr sz="800">
                <a:solidFill>
                  <a:srgbClr val="FFFFFF"/>
                </a:solidFill>
                <a:latin typeface="Arial"/>
                <a:cs typeface="Arial"/>
              </a:rPr>
              <a:t>acts </a:t>
            </a:r>
            <a:r>
              <a:rPr sz="800" spc="-5">
                <a:solidFill>
                  <a:srgbClr val="FFFFFF"/>
                </a:solidFill>
                <a:latin typeface="Arial"/>
                <a:cs typeface="Arial"/>
              </a:rPr>
              <a:t>of May </a:t>
            </a:r>
            <a:r>
              <a:rPr sz="800">
                <a:solidFill>
                  <a:srgbClr val="FFFFFF"/>
                </a:solidFill>
                <a:latin typeface="Arial"/>
                <a:cs typeface="Arial"/>
              </a:rPr>
              <a:t>8 </a:t>
            </a:r>
            <a:r>
              <a:rPr sz="800" spc="-5">
                <a:solidFill>
                  <a:srgbClr val="FFFFFF"/>
                </a:solidFill>
                <a:latin typeface="Arial"/>
                <a:cs typeface="Arial"/>
              </a:rPr>
              <a:t>and </a:t>
            </a:r>
            <a:r>
              <a:rPr sz="800">
                <a:solidFill>
                  <a:srgbClr val="FFFFFF"/>
                </a:solidFill>
                <a:latin typeface="Arial"/>
                <a:cs typeface="Arial"/>
              </a:rPr>
              <a:t>June </a:t>
            </a:r>
            <a:r>
              <a:rPr sz="800" spc="-5">
                <a:solidFill>
                  <a:srgbClr val="FFFFFF"/>
                </a:solidFill>
                <a:latin typeface="Arial"/>
                <a:cs typeface="Arial"/>
              </a:rPr>
              <a:t>30, 1914, </a:t>
            </a:r>
            <a:r>
              <a:rPr sz="800">
                <a:solidFill>
                  <a:srgbClr val="FFFFFF"/>
                </a:solidFill>
                <a:latin typeface="Arial"/>
                <a:cs typeface="Arial"/>
              </a:rPr>
              <a:t>in  </a:t>
            </a:r>
            <a:r>
              <a:rPr sz="800" spc="-5">
                <a:solidFill>
                  <a:srgbClr val="FFFFFF"/>
                </a:solidFill>
                <a:latin typeface="Arial"/>
                <a:cs typeface="Arial"/>
              </a:rPr>
              <a:t>cooperation with </a:t>
            </a:r>
            <a:r>
              <a:rPr sz="800">
                <a:solidFill>
                  <a:srgbClr val="FFFFFF"/>
                </a:solidFill>
                <a:latin typeface="Arial"/>
                <a:cs typeface="Arial"/>
              </a:rPr>
              <a:t>the U.S. </a:t>
            </a:r>
            <a:r>
              <a:rPr sz="800" spc="-5">
                <a:solidFill>
                  <a:srgbClr val="FFFFFF"/>
                </a:solidFill>
                <a:latin typeface="Arial"/>
                <a:cs typeface="Arial"/>
              </a:rPr>
              <a:t>Department of  Agriculture. Quentin Tyler, Director, MSU  Extension, </a:t>
            </a:r>
            <a:r>
              <a:rPr sz="800">
                <a:solidFill>
                  <a:srgbClr val="FFFFFF"/>
                </a:solidFill>
                <a:latin typeface="Arial"/>
                <a:cs typeface="Arial"/>
              </a:rPr>
              <a:t>East </a:t>
            </a:r>
            <a:r>
              <a:rPr sz="800" spc="-5">
                <a:solidFill>
                  <a:srgbClr val="FFFFFF"/>
                </a:solidFill>
                <a:latin typeface="Arial"/>
                <a:cs typeface="Arial"/>
              </a:rPr>
              <a:t>Lansing, MI 48824. </a:t>
            </a:r>
            <a:r>
              <a:rPr sz="800">
                <a:solidFill>
                  <a:srgbClr val="FFFFFF"/>
                </a:solidFill>
                <a:latin typeface="Arial"/>
                <a:cs typeface="Arial"/>
              </a:rPr>
              <a:t>This  information is </a:t>
            </a:r>
            <a:r>
              <a:rPr sz="800" spc="-5">
                <a:solidFill>
                  <a:srgbClr val="FFFFFF"/>
                </a:solidFill>
                <a:latin typeface="Arial"/>
                <a:cs typeface="Arial"/>
              </a:rPr>
              <a:t>for educational purposes  only. Reference </a:t>
            </a:r>
            <a:r>
              <a:rPr sz="800">
                <a:solidFill>
                  <a:srgbClr val="FFFFFF"/>
                </a:solidFill>
                <a:latin typeface="Arial"/>
                <a:cs typeface="Arial"/>
              </a:rPr>
              <a:t>to commercial </a:t>
            </a:r>
            <a:r>
              <a:rPr sz="800" spc="-5">
                <a:solidFill>
                  <a:srgbClr val="FFFFFF"/>
                </a:solidFill>
                <a:latin typeface="Arial"/>
                <a:cs typeface="Arial"/>
              </a:rPr>
              <a:t>products or  trade </a:t>
            </a:r>
            <a:r>
              <a:rPr sz="800">
                <a:solidFill>
                  <a:srgbClr val="FFFFFF"/>
                </a:solidFill>
                <a:latin typeface="Arial"/>
                <a:cs typeface="Arial"/>
              </a:rPr>
              <a:t>names </a:t>
            </a:r>
            <a:r>
              <a:rPr sz="800" spc="-5">
                <a:solidFill>
                  <a:srgbClr val="FFFFFF"/>
                </a:solidFill>
                <a:latin typeface="Arial"/>
                <a:cs typeface="Arial"/>
              </a:rPr>
              <a:t>does not </a:t>
            </a:r>
            <a:r>
              <a:rPr sz="800">
                <a:solidFill>
                  <a:srgbClr val="FFFFFF"/>
                </a:solidFill>
                <a:latin typeface="Arial"/>
                <a:cs typeface="Arial"/>
              </a:rPr>
              <a:t>imply </a:t>
            </a:r>
            <a:r>
              <a:rPr sz="800" spc="-5">
                <a:solidFill>
                  <a:srgbClr val="FFFFFF"/>
                </a:solidFill>
                <a:latin typeface="Arial"/>
                <a:cs typeface="Arial"/>
              </a:rPr>
              <a:t>endorsement  by MSU Extension or bias against </a:t>
            </a:r>
            <a:r>
              <a:rPr sz="800">
                <a:solidFill>
                  <a:srgbClr val="FFFFFF"/>
                </a:solidFill>
                <a:latin typeface="Arial"/>
                <a:cs typeface="Arial"/>
              </a:rPr>
              <a:t>those  </a:t>
            </a:r>
            <a:r>
              <a:rPr sz="800" spc="-5">
                <a:solidFill>
                  <a:srgbClr val="FFFFFF"/>
                </a:solidFill>
                <a:latin typeface="Arial"/>
                <a:cs typeface="Arial"/>
              </a:rPr>
              <a:t>not</a:t>
            </a:r>
            <a:r>
              <a:rPr sz="800" spc="5">
                <a:solidFill>
                  <a:srgbClr val="FFFFFF"/>
                </a:solidFill>
                <a:latin typeface="Arial"/>
                <a:cs typeface="Arial"/>
              </a:rPr>
              <a:t> </a:t>
            </a:r>
            <a:r>
              <a:rPr sz="800" spc="-5">
                <a:solidFill>
                  <a:srgbClr val="FFFFFF"/>
                </a:solidFill>
                <a:latin typeface="Arial"/>
                <a:cs typeface="Arial"/>
              </a:rPr>
              <a:t>mentioned.</a:t>
            </a:r>
            <a:endParaRPr sz="8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5"/>
              <a:t>Kent</a:t>
            </a:r>
            <a:r>
              <a:rPr spc="-5"/>
              <a:t> County 2021 Annual</a:t>
            </a:r>
            <a:r>
              <a:rPr spc="-55"/>
              <a:t> </a:t>
            </a:r>
            <a:r>
              <a:rPr spc="-5"/>
              <a:t>Report</a:t>
            </a:r>
          </a:p>
        </p:txBody>
      </p:sp>
      <p:sp>
        <p:nvSpPr>
          <p:cNvPr id="5" name="object 5"/>
          <p:cNvSpPr/>
          <p:nvPr/>
        </p:nvSpPr>
        <p:spPr>
          <a:xfrm>
            <a:off x="6396228" y="1991867"/>
            <a:ext cx="931163" cy="1338071"/>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579104" y="1427064"/>
            <a:ext cx="4735830" cy="3940175"/>
          </a:xfrm>
          <a:prstGeom prst="rect">
            <a:avLst/>
          </a:prstGeom>
        </p:spPr>
        <p:txBody>
          <a:bodyPr vert="horz" wrap="square" lIns="0" tIns="172085" rIns="0" bIns="0" rtlCol="0">
            <a:spAutoFit/>
          </a:bodyPr>
          <a:lstStyle/>
          <a:p>
            <a:pPr marL="12700">
              <a:lnSpc>
                <a:spcPct val="100000"/>
              </a:lnSpc>
              <a:spcBef>
                <a:spcPts val="1355"/>
              </a:spcBef>
            </a:pPr>
            <a:r>
              <a:rPr sz="1800" b="1" spc="-10">
                <a:solidFill>
                  <a:srgbClr val="004431"/>
                </a:solidFill>
                <a:latin typeface="Arial"/>
                <a:cs typeface="Arial"/>
              </a:rPr>
              <a:t>Message </a:t>
            </a:r>
            <a:r>
              <a:rPr sz="1800" b="1" spc="-5">
                <a:solidFill>
                  <a:srgbClr val="004431"/>
                </a:solidFill>
                <a:latin typeface="Arial"/>
                <a:cs typeface="Arial"/>
              </a:rPr>
              <a:t>From District</a:t>
            </a:r>
            <a:r>
              <a:rPr sz="1800" b="1" spc="10">
                <a:solidFill>
                  <a:srgbClr val="004431"/>
                </a:solidFill>
                <a:latin typeface="Arial"/>
                <a:cs typeface="Arial"/>
              </a:rPr>
              <a:t> </a:t>
            </a:r>
            <a:r>
              <a:rPr sz="1800" b="1" spc="-5">
                <a:solidFill>
                  <a:srgbClr val="004431"/>
                </a:solidFill>
                <a:latin typeface="Arial"/>
                <a:cs typeface="Arial"/>
              </a:rPr>
              <a:t>Director</a:t>
            </a:r>
            <a:endParaRPr sz="1800">
              <a:latin typeface="Arial"/>
              <a:cs typeface="Arial"/>
            </a:endParaRPr>
          </a:p>
          <a:p>
            <a:pPr marL="12700" marR="1122680">
              <a:lnSpc>
                <a:spcPct val="100000"/>
              </a:lnSpc>
              <a:spcBef>
                <a:spcPts val="770"/>
              </a:spcBef>
            </a:pPr>
            <a:r>
              <a:rPr sz="1100" spc="-5">
                <a:latin typeface="Arial"/>
                <a:cs typeface="Arial"/>
              </a:rPr>
              <a:t>Michigan </a:t>
            </a:r>
            <a:r>
              <a:rPr sz="1100">
                <a:latin typeface="Arial"/>
                <a:cs typeface="Arial"/>
              </a:rPr>
              <a:t>State </a:t>
            </a:r>
            <a:r>
              <a:rPr sz="1100" spc="-5">
                <a:latin typeface="Arial"/>
                <a:cs typeface="Arial"/>
              </a:rPr>
              <a:t>University Extension (MSUE) </a:t>
            </a:r>
            <a:r>
              <a:rPr sz="1100">
                <a:latin typeface="Arial"/>
                <a:cs typeface="Arial"/>
              </a:rPr>
              <a:t>brings the  </a:t>
            </a:r>
            <a:r>
              <a:rPr sz="1100" spc="-5">
                <a:latin typeface="Arial"/>
                <a:cs typeface="Arial"/>
              </a:rPr>
              <a:t>science, </a:t>
            </a:r>
            <a:r>
              <a:rPr sz="1100">
                <a:latin typeface="Arial"/>
                <a:cs typeface="Arial"/>
              </a:rPr>
              <a:t>programs </a:t>
            </a:r>
            <a:r>
              <a:rPr sz="1100" spc="-5">
                <a:latin typeface="Arial"/>
                <a:cs typeface="Arial"/>
              </a:rPr>
              <a:t>and resources of Michigan’s land </a:t>
            </a:r>
            <a:r>
              <a:rPr sz="1100">
                <a:latin typeface="Arial"/>
                <a:cs typeface="Arial"/>
              </a:rPr>
              <a:t>grant  </a:t>
            </a:r>
            <a:r>
              <a:rPr sz="1100" spc="-5">
                <a:latin typeface="Arial"/>
                <a:cs typeface="Arial"/>
              </a:rPr>
              <a:t>university </a:t>
            </a:r>
            <a:r>
              <a:rPr sz="1100">
                <a:latin typeface="Arial"/>
                <a:cs typeface="Arial"/>
              </a:rPr>
              <a:t>to </a:t>
            </a:r>
            <a:r>
              <a:rPr sz="1100" spc="-5">
                <a:latin typeface="Arial"/>
                <a:cs typeface="Arial"/>
              </a:rPr>
              <a:t>organizations, communities and </a:t>
            </a:r>
            <a:r>
              <a:rPr sz="1100" spc="-10">
                <a:latin typeface="Arial"/>
                <a:cs typeface="Arial"/>
              </a:rPr>
              <a:t>individuals  </a:t>
            </a:r>
            <a:r>
              <a:rPr sz="1100">
                <a:latin typeface="Arial"/>
                <a:cs typeface="Arial"/>
              </a:rPr>
              <a:t>throughout the state. Our out-reach </a:t>
            </a:r>
            <a:r>
              <a:rPr sz="1100" spc="-5">
                <a:latin typeface="Arial"/>
                <a:cs typeface="Arial"/>
              </a:rPr>
              <a:t>and </a:t>
            </a:r>
            <a:r>
              <a:rPr sz="1100">
                <a:latin typeface="Arial"/>
                <a:cs typeface="Arial"/>
              </a:rPr>
              <a:t>engagement </a:t>
            </a:r>
            <a:r>
              <a:rPr sz="1100" spc="-5">
                <a:latin typeface="Arial"/>
                <a:cs typeface="Arial"/>
              </a:rPr>
              <a:t>is  built on </a:t>
            </a:r>
            <a:r>
              <a:rPr sz="1100">
                <a:latin typeface="Arial"/>
                <a:cs typeface="Arial"/>
              </a:rPr>
              <a:t>a </a:t>
            </a:r>
            <a:r>
              <a:rPr sz="1100" spc="-5">
                <a:latin typeface="Arial"/>
                <a:cs typeface="Arial"/>
              </a:rPr>
              <a:t>local basis, </a:t>
            </a:r>
            <a:r>
              <a:rPr sz="1100">
                <a:latin typeface="Arial"/>
                <a:cs typeface="Arial"/>
              </a:rPr>
              <a:t>thanks to </a:t>
            </a:r>
            <a:r>
              <a:rPr sz="1100" spc="-5">
                <a:latin typeface="Arial"/>
                <a:cs typeface="Arial"/>
              </a:rPr>
              <a:t>our county partnerships  and </a:t>
            </a:r>
            <a:r>
              <a:rPr sz="1100">
                <a:latin typeface="Arial"/>
                <a:cs typeface="Arial"/>
              </a:rPr>
              <a:t>more than </a:t>
            </a:r>
            <a:r>
              <a:rPr sz="1100" spc="-5">
                <a:latin typeface="Arial"/>
                <a:cs typeface="Arial"/>
              </a:rPr>
              <a:t>600 </a:t>
            </a:r>
            <a:r>
              <a:rPr sz="1100">
                <a:latin typeface="Arial"/>
                <a:cs typeface="Arial"/>
              </a:rPr>
              <a:t>faculty </a:t>
            </a:r>
            <a:r>
              <a:rPr sz="1100" spc="-5">
                <a:latin typeface="Arial"/>
                <a:cs typeface="Arial"/>
              </a:rPr>
              <a:t>and </a:t>
            </a:r>
            <a:r>
              <a:rPr sz="1100">
                <a:latin typeface="Arial"/>
                <a:cs typeface="Arial"/>
              </a:rPr>
              <a:t>staff </a:t>
            </a:r>
            <a:r>
              <a:rPr sz="1100" spc="-5">
                <a:latin typeface="Arial"/>
                <a:cs typeface="Arial"/>
              </a:rPr>
              <a:t>in </a:t>
            </a:r>
            <a:r>
              <a:rPr sz="1100">
                <a:latin typeface="Arial"/>
                <a:cs typeface="Arial"/>
              </a:rPr>
              <a:t>offices </a:t>
            </a:r>
            <a:r>
              <a:rPr sz="1100" spc="-5">
                <a:latin typeface="Arial"/>
                <a:cs typeface="Arial"/>
              </a:rPr>
              <a:t>across all</a:t>
            </a:r>
            <a:r>
              <a:rPr sz="1100" spc="-185">
                <a:latin typeface="Arial"/>
                <a:cs typeface="Arial"/>
              </a:rPr>
              <a:t> </a:t>
            </a:r>
            <a:r>
              <a:rPr sz="1100" spc="-5">
                <a:latin typeface="Arial"/>
                <a:cs typeface="Arial"/>
              </a:rPr>
              <a:t>83  counties. Historically, most of our relationships have been  maintained </a:t>
            </a:r>
            <a:r>
              <a:rPr sz="1100">
                <a:latin typeface="Arial"/>
                <a:cs typeface="Arial"/>
              </a:rPr>
              <a:t>through </a:t>
            </a:r>
            <a:r>
              <a:rPr sz="1100" spc="-5">
                <a:latin typeface="Arial"/>
                <a:cs typeface="Arial"/>
              </a:rPr>
              <a:t>in-person </a:t>
            </a:r>
            <a:r>
              <a:rPr sz="1100">
                <a:latin typeface="Arial"/>
                <a:cs typeface="Arial"/>
              </a:rPr>
              <a:t>meetings </a:t>
            </a:r>
            <a:r>
              <a:rPr sz="1100" spc="-5">
                <a:latin typeface="Arial"/>
                <a:cs typeface="Arial"/>
              </a:rPr>
              <a:t>and</a:t>
            </a:r>
            <a:r>
              <a:rPr sz="1100" spc="-100">
                <a:latin typeface="Arial"/>
                <a:cs typeface="Arial"/>
              </a:rPr>
              <a:t> </a:t>
            </a:r>
            <a:r>
              <a:rPr sz="1100">
                <a:latin typeface="Arial"/>
                <a:cs typeface="Arial"/>
              </a:rPr>
              <a:t>programs.</a:t>
            </a:r>
          </a:p>
          <a:p>
            <a:pPr marL="12700">
              <a:lnSpc>
                <a:spcPts val="1280"/>
              </a:lnSpc>
              <a:spcBef>
                <a:spcPts val="5"/>
              </a:spcBef>
            </a:pPr>
            <a:r>
              <a:rPr sz="1100" spc="-5">
                <a:latin typeface="Arial"/>
                <a:cs typeface="Arial"/>
              </a:rPr>
              <a:t>Over </a:t>
            </a:r>
            <a:r>
              <a:rPr sz="1100">
                <a:latin typeface="Arial"/>
                <a:cs typeface="Arial"/>
              </a:rPr>
              <a:t>the </a:t>
            </a:r>
            <a:r>
              <a:rPr sz="1100" spc="-5">
                <a:latin typeface="Arial"/>
                <a:cs typeface="Arial"/>
              </a:rPr>
              <a:t>last </a:t>
            </a:r>
            <a:r>
              <a:rPr sz="1100" spc="5">
                <a:latin typeface="Arial"/>
                <a:cs typeface="Arial"/>
              </a:rPr>
              <a:t>few </a:t>
            </a:r>
            <a:r>
              <a:rPr sz="1100" spc="-5">
                <a:latin typeface="Arial"/>
                <a:cs typeface="Arial"/>
              </a:rPr>
              <a:t>years, </a:t>
            </a:r>
            <a:r>
              <a:rPr sz="1100" spc="-10">
                <a:latin typeface="Arial"/>
                <a:cs typeface="Arial"/>
              </a:rPr>
              <a:t>we </a:t>
            </a:r>
            <a:r>
              <a:rPr sz="1100" spc="-5">
                <a:latin typeface="Arial"/>
                <a:cs typeface="Arial"/>
              </a:rPr>
              <a:t>have built up </a:t>
            </a:r>
            <a:r>
              <a:rPr sz="1100">
                <a:latin typeface="Arial"/>
                <a:cs typeface="Arial"/>
              </a:rPr>
              <a:t>the </a:t>
            </a:r>
            <a:r>
              <a:rPr sz="1100" spc="-5">
                <a:latin typeface="Arial"/>
                <a:cs typeface="Arial"/>
              </a:rPr>
              <a:t>breadth</a:t>
            </a:r>
            <a:r>
              <a:rPr sz="1100" spc="-100">
                <a:latin typeface="Arial"/>
                <a:cs typeface="Arial"/>
              </a:rPr>
              <a:t> </a:t>
            </a:r>
            <a:r>
              <a:rPr sz="1100" spc="-5">
                <a:latin typeface="Arial"/>
                <a:cs typeface="Arial"/>
              </a:rPr>
              <a:t>and</a:t>
            </a:r>
            <a:endParaRPr sz="1100">
              <a:latin typeface="Arial"/>
              <a:cs typeface="Arial"/>
            </a:endParaRPr>
          </a:p>
          <a:p>
            <a:pPr marL="12700">
              <a:lnSpc>
                <a:spcPts val="1280"/>
              </a:lnSpc>
            </a:pPr>
            <a:r>
              <a:rPr sz="1100" spc="-5">
                <a:latin typeface="Arial"/>
                <a:cs typeface="Arial"/>
              </a:rPr>
              <a:t>quality of our website at extension.msu.edu, which now </a:t>
            </a:r>
            <a:r>
              <a:rPr sz="1100">
                <a:latin typeface="Arial"/>
                <a:cs typeface="Arial"/>
              </a:rPr>
              <a:t>averages</a:t>
            </a:r>
            <a:r>
              <a:rPr sz="1100" spc="-40">
                <a:latin typeface="Arial"/>
                <a:cs typeface="Arial"/>
              </a:rPr>
              <a:t> </a:t>
            </a:r>
            <a:r>
              <a:rPr sz="1100" spc="-5">
                <a:latin typeface="Arial"/>
                <a:cs typeface="Arial"/>
              </a:rPr>
              <a:t>1.25</a:t>
            </a:r>
            <a:endParaRPr sz="1100">
              <a:latin typeface="Arial"/>
              <a:cs typeface="Arial"/>
            </a:endParaRPr>
          </a:p>
          <a:p>
            <a:pPr marL="12700" marR="290830">
              <a:lnSpc>
                <a:spcPct val="107300"/>
              </a:lnSpc>
            </a:pPr>
            <a:r>
              <a:rPr sz="1100" spc="-5">
                <a:latin typeface="Arial"/>
                <a:cs typeface="Arial"/>
              </a:rPr>
              <a:t>million visitors per month. </a:t>
            </a:r>
            <a:r>
              <a:rPr sz="1100">
                <a:latin typeface="Arial"/>
                <a:cs typeface="Arial"/>
              </a:rPr>
              <a:t>In </a:t>
            </a:r>
            <a:r>
              <a:rPr sz="1100" spc="-5">
                <a:latin typeface="Arial"/>
                <a:cs typeface="Arial"/>
              </a:rPr>
              <a:t>2021, </a:t>
            </a:r>
            <a:r>
              <a:rPr sz="1100" spc="-10">
                <a:latin typeface="Arial"/>
                <a:cs typeface="Arial"/>
              </a:rPr>
              <a:t>we </a:t>
            </a:r>
            <a:r>
              <a:rPr sz="1100" spc="-5">
                <a:latin typeface="Arial"/>
                <a:cs typeface="Arial"/>
              </a:rPr>
              <a:t>expanded our capacity </a:t>
            </a:r>
            <a:r>
              <a:rPr sz="1100">
                <a:latin typeface="Arial"/>
                <a:cs typeface="Arial"/>
              </a:rPr>
              <a:t>to </a:t>
            </a:r>
            <a:r>
              <a:rPr sz="1100" spc="-5">
                <a:latin typeface="Arial"/>
                <a:cs typeface="Arial"/>
              </a:rPr>
              <a:t>provide  high-quality virtual</a:t>
            </a:r>
            <a:r>
              <a:rPr sz="1100" spc="-20">
                <a:latin typeface="Arial"/>
                <a:cs typeface="Arial"/>
              </a:rPr>
              <a:t> </a:t>
            </a:r>
            <a:r>
              <a:rPr sz="1100" spc="-5">
                <a:latin typeface="Arial"/>
                <a:cs typeface="Arial"/>
              </a:rPr>
              <a:t>education.</a:t>
            </a:r>
            <a:endParaRPr sz="1100">
              <a:latin typeface="Arial"/>
              <a:cs typeface="Arial"/>
            </a:endParaRPr>
          </a:p>
          <a:p>
            <a:pPr marL="12700" marR="5080">
              <a:lnSpc>
                <a:spcPct val="107000"/>
              </a:lnSpc>
              <a:spcBef>
                <a:spcPts val="795"/>
              </a:spcBef>
            </a:pPr>
            <a:r>
              <a:rPr sz="1100">
                <a:latin typeface="Arial"/>
                <a:cs typeface="Arial"/>
              </a:rPr>
              <a:t>Working from home </a:t>
            </a:r>
            <a:r>
              <a:rPr sz="1100" spc="-5">
                <a:latin typeface="Arial"/>
                <a:cs typeface="Arial"/>
              </a:rPr>
              <a:t>with </a:t>
            </a:r>
            <a:r>
              <a:rPr sz="1100">
                <a:latin typeface="Arial"/>
                <a:cs typeface="Arial"/>
              </a:rPr>
              <a:t>the </a:t>
            </a:r>
            <a:r>
              <a:rPr sz="1100" spc="-5">
                <a:latin typeface="Arial"/>
                <a:cs typeface="Arial"/>
              </a:rPr>
              <a:t>tools and support needed </a:t>
            </a:r>
            <a:r>
              <a:rPr sz="1100">
                <a:latin typeface="Arial"/>
                <a:cs typeface="Arial"/>
              </a:rPr>
              <a:t>to </a:t>
            </a:r>
            <a:r>
              <a:rPr sz="1100" spc="-5">
                <a:latin typeface="Arial"/>
                <a:cs typeface="Arial"/>
              </a:rPr>
              <a:t>help </a:t>
            </a:r>
            <a:r>
              <a:rPr sz="1100">
                <a:latin typeface="Arial"/>
                <a:cs typeface="Arial"/>
              </a:rPr>
              <a:t>them </a:t>
            </a:r>
            <a:r>
              <a:rPr sz="1100" spc="-5">
                <a:latin typeface="Arial"/>
                <a:cs typeface="Arial"/>
              </a:rPr>
              <a:t>succeed  in </a:t>
            </a:r>
            <a:r>
              <a:rPr sz="1100">
                <a:latin typeface="Arial"/>
                <a:cs typeface="Arial"/>
              </a:rPr>
              <a:t>a remote </a:t>
            </a:r>
            <a:r>
              <a:rPr sz="1100" spc="-5">
                <a:latin typeface="Arial"/>
                <a:cs typeface="Arial"/>
              </a:rPr>
              <a:t>environment, </a:t>
            </a:r>
            <a:r>
              <a:rPr sz="1100" spc="-10">
                <a:latin typeface="Arial"/>
                <a:cs typeface="Arial"/>
              </a:rPr>
              <a:t>MSUE </a:t>
            </a:r>
            <a:r>
              <a:rPr sz="1100">
                <a:latin typeface="Arial"/>
                <a:cs typeface="Arial"/>
              </a:rPr>
              <a:t>program staff </a:t>
            </a:r>
            <a:r>
              <a:rPr sz="1100" spc="-5">
                <a:latin typeface="Arial"/>
                <a:cs typeface="Arial"/>
              </a:rPr>
              <a:t>have continued </a:t>
            </a:r>
            <a:r>
              <a:rPr sz="1100">
                <a:latin typeface="Arial"/>
                <a:cs typeface="Arial"/>
              </a:rPr>
              <a:t>to </a:t>
            </a:r>
            <a:r>
              <a:rPr sz="1100" spc="-5">
                <a:latin typeface="Arial"/>
                <a:cs typeface="Arial"/>
              </a:rPr>
              <a:t>assist  </a:t>
            </a:r>
            <a:r>
              <a:rPr sz="1100">
                <a:latin typeface="Arial"/>
                <a:cs typeface="Arial"/>
              </a:rPr>
              <a:t>farmers through the </a:t>
            </a:r>
            <a:r>
              <a:rPr sz="1100" spc="-5">
                <a:latin typeface="Arial"/>
                <a:cs typeface="Arial"/>
              </a:rPr>
              <a:t>growing season, elected officials and decision </a:t>
            </a:r>
            <a:r>
              <a:rPr sz="1100">
                <a:latin typeface="Arial"/>
                <a:cs typeface="Arial"/>
              </a:rPr>
              <a:t>makers,  </a:t>
            </a:r>
            <a:r>
              <a:rPr sz="1100" spc="-5">
                <a:latin typeface="Arial"/>
                <a:cs typeface="Arial"/>
              </a:rPr>
              <a:t>parents, families and youth by meeting with </a:t>
            </a:r>
            <a:r>
              <a:rPr sz="1100">
                <a:latin typeface="Arial"/>
                <a:cs typeface="Arial"/>
              </a:rPr>
              <a:t>them </a:t>
            </a:r>
            <a:r>
              <a:rPr sz="1100" spc="-5">
                <a:latin typeface="Arial"/>
                <a:cs typeface="Arial"/>
              </a:rPr>
              <a:t>on virtual platforms  </a:t>
            </a:r>
            <a:r>
              <a:rPr sz="1100">
                <a:latin typeface="Arial"/>
                <a:cs typeface="Arial"/>
              </a:rPr>
              <a:t>through </a:t>
            </a:r>
            <a:r>
              <a:rPr sz="1100" spc="-5">
                <a:latin typeface="Arial"/>
                <a:cs typeface="Arial"/>
              </a:rPr>
              <a:t>online </a:t>
            </a:r>
            <a:r>
              <a:rPr sz="1100">
                <a:latin typeface="Arial"/>
                <a:cs typeface="Arial"/>
              </a:rPr>
              <a:t>meetings </a:t>
            </a:r>
            <a:r>
              <a:rPr sz="1100" spc="-5">
                <a:latin typeface="Arial"/>
                <a:cs typeface="Arial"/>
              </a:rPr>
              <a:t>and webinars. </a:t>
            </a:r>
            <a:r>
              <a:rPr sz="1100" spc="5">
                <a:latin typeface="Arial"/>
                <a:cs typeface="Arial"/>
              </a:rPr>
              <a:t>With </a:t>
            </a:r>
            <a:r>
              <a:rPr sz="1100">
                <a:latin typeface="Arial"/>
                <a:cs typeface="Arial"/>
              </a:rPr>
              <a:t>the </a:t>
            </a:r>
            <a:r>
              <a:rPr sz="1100" spc="-5">
                <a:latin typeface="Arial"/>
                <a:cs typeface="Arial"/>
              </a:rPr>
              <a:t>work </a:t>
            </a:r>
            <a:r>
              <a:rPr sz="1100">
                <a:latin typeface="Arial"/>
                <a:cs typeface="Arial"/>
              </a:rPr>
              <a:t>they </a:t>
            </a:r>
            <a:r>
              <a:rPr sz="1100" spc="-5">
                <a:latin typeface="Arial"/>
                <a:cs typeface="Arial"/>
              </a:rPr>
              <a:t>have  accomplished over </a:t>
            </a:r>
            <a:r>
              <a:rPr sz="1100">
                <a:latin typeface="Arial"/>
                <a:cs typeface="Arial"/>
              </a:rPr>
              <a:t>the </a:t>
            </a:r>
            <a:r>
              <a:rPr sz="1100" spc="-5">
                <a:latin typeface="Arial"/>
                <a:cs typeface="Arial"/>
              </a:rPr>
              <a:t>last months, </a:t>
            </a:r>
            <a:r>
              <a:rPr sz="1100">
                <a:latin typeface="Arial"/>
                <a:cs typeface="Arial"/>
              </a:rPr>
              <a:t>staff </a:t>
            </a:r>
            <a:r>
              <a:rPr sz="1100" spc="-5">
                <a:latin typeface="Arial"/>
                <a:cs typeface="Arial"/>
              </a:rPr>
              <a:t>have </a:t>
            </a:r>
            <a:r>
              <a:rPr sz="1100">
                <a:latin typeface="Arial"/>
                <a:cs typeface="Arial"/>
              </a:rPr>
              <a:t>reported that they </a:t>
            </a:r>
            <a:r>
              <a:rPr sz="1100" spc="-5">
                <a:latin typeface="Arial"/>
                <a:cs typeface="Arial"/>
              </a:rPr>
              <a:t>have  learned</a:t>
            </a:r>
            <a:r>
              <a:rPr sz="1100" spc="-15">
                <a:latin typeface="Arial"/>
                <a:cs typeface="Arial"/>
              </a:rPr>
              <a:t> </a:t>
            </a:r>
            <a:r>
              <a:rPr sz="1100">
                <a:latin typeface="Arial"/>
                <a:cs typeface="Arial"/>
              </a:rPr>
              <a:t>that:</a:t>
            </a:r>
          </a:p>
        </p:txBody>
      </p:sp>
      <p:sp>
        <p:nvSpPr>
          <p:cNvPr id="12" name="object 12"/>
          <p:cNvSpPr txBox="1"/>
          <p:nvPr/>
        </p:nvSpPr>
        <p:spPr>
          <a:xfrm>
            <a:off x="2579104" y="5914770"/>
            <a:ext cx="74930" cy="193675"/>
          </a:xfrm>
          <a:prstGeom prst="rect">
            <a:avLst/>
          </a:prstGeom>
        </p:spPr>
        <p:txBody>
          <a:bodyPr vert="horz" wrap="square" lIns="0" tIns="13335" rIns="0" bIns="0" rtlCol="0">
            <a:spAutoFit/>
          </a:bodyPr>
          <a:lstStyle/>
          <a:p>
            <a:pPr marL="12700">
              <a:lnSpc>
                <a:spcPct val="100000"/>
              </a:lnSpc>
              <a:spcBef>
                <a:spcPts val="105"/>
              </a:spcBef>
            </a:pPr>
            <a:r>
              <a:rPr sz="1100">
                <a:latin typeface="Arial"/>
                <a:cs typeface="Arial"/>
              </a:rPr>
              <a:t>•</a:t>
            </a:r>
          </a:p>
        </p:txBody>
      </p:sp>
      <p:sp>
        <p:nvSpPr>
          <p:cNvPr id="13" name="object 13"/>
          <p:cNvSpPr txBox="1"/>
          <p:nvPr/>
        </p:nvSpPr>
        <p:spPr>
          <a:xfrm>
            <a:off x="2579104" y="6375017"/>
            <a:ext cx="74930" cy="474345"/>
          </a:xfrm>
          <a:prstGeom prst="rect">
            <a:avLst/>
          </a:prstGeom>
        </p:spPr>
        <p:txBody>
          <a:bodyPr vert="horz" wrap="square" lIns="0" tIns="13335" rIns="0" bIns="0" rtlCol="0">
            <a:spAutoFit/>
          </a:bodyPr>
          <a:lstStyle/>
          <a:p>
            <a:pPr marL="12700">
              <a:lnSpc>
                <a:spcPct val="100000"/>
              </a:lnSpc>
              <a:spcBef>
                <a:spcPts val="105"/>
              </a:spcBef>
            </a:pPr>
            <a:r>
              <a:rPr sz="1100">
                <a:latin typeface="Arial"/>
                <a:cs typeface="Arial"/>
              </a:rPr>
              <a:t>•</a:t>
            </a:r>
          </a:p>
          <a:p>
            <a:pPr marL="12700">
              <a:lnSpc>
                <a:spcPct val="100000"/>
              </a:lnSpc>
              <a:spcBef>
                <a:spcPts val="885"/>
              </a:spcBef>
            </a:pPr>
            <a:r>
              <a:rPr sz="1100">
                <a:latin typeface="Arial"/>
                <a:cs typeface="Arial"/>
              </a:rPr>
              <a:t>•</a:t>
            </a:r>
          </a:p>
        </p:txBody>
      </p:sp>
      <p:sp>
        <p:nvSpPr>
          <p:cNvPr id="14" name="object 14"/>
          <p:cNvSpPr txBox="1"/>
          <p:nvPr/>
        </p:nvSpPr>
        <p:spPr>
          <a:xfrm>
            <a:off x="2579104" y="7115682"/>
            <a:ext cx="74930" cy="193675"/>
          </a:xfrm>
          <a:prstGeom prst="rect">
            <a:avLst/>
          </a:prstGeom>
        </p:spPr>
        <p:txBody>
          <a:bodyPr vert="horz" wrap="square" lIns="0" tIns="12700" rIns="0" bIns="0" rtlCol="0">
            <a:spAutoFit/>
          </a:bodyPr>
          <a:lstStyle/>
          <a:p>
            <a:pPr marL="12700">
              <a:lnSpc>
                <a:spcPct val="100000"/>
              </a:lnSpc>
              <a:spcBef>
                <a:spcPts val="100"/>
              </a:spcBef>
            </a:pPr>
            <a:r>
              <a:rPr sz="1100">
                <a:latin typeface="Arial"/>
                <a:cs typeface="Arial"/>
              </a:rPr>
              <a:t>•</a:t>
            </a:r>
          </a:p>
        </p:txBody>
      </p:sp>
      <p:sp>
        <p:nvSpPr>
          <p:cNvPr id="15" name="object 15"/>
          <p:cNvSpPr txBox="1"/>
          <p:nvPr/>
        </p:nvSpPr>
        <p:spPr>
          <a:xfrm>
            <a:off x="2579104" y="5444428"/>
            <a:ext cx="4595495" cy="2225040"/>
          </a:xfrm>
          <a:prstGeom prst="rect">
            <a:avLst/>
          </a:prstGeom>
        </p:spPr>
        <p:txBody>
          <a:bodyPr vert="horz" wrap="square" lIns="0" tIns="12700" rIns="0" bIns="0" rtlCol="0">
            <a:spAutoFit/>
          </a:bodyPr>
          <a:lstStyle/>
          <a:p>
            <a:pPr marL="355600" marR="111125" indent="-342900">
              <a:lnSpc>
                <a:spcPct val="106400"/>
              </a:lnSpc>
              <a:spcBef>
                <a:spcPts val="100"/>
              </a:spcBef>
              <a:buChar char="•"/>
              <a:tabLst>
                <a:tab pos="354965" algn="l"/>
                <a:tab pos="355600" algn="l"/>
              </a:tabLst>
            </a:pPr>
            <a:r>
              <a:rPr sz="1100">
                <a:latin typeface="Arial"/>
                <a:cs typeface="Arial"/>
              </a:rPr>
              <a:t>Programs that are </a:t>
            </a:r>
            <a:r>
              <a:rPr sz="1100" spc="-5">
                <a:latin typeface="Arial"/>
                <a:cs typeface="Arial"/>
              </a:rPr>
              <a:t>produced </a:t>
            </a:r>
            <a:r>
              <a:rPr sz="1100">
                <a:latin typeface="Arial"/>
                <a:cs typeface="Arial"/>
              </a:rPr>
              <a:t>for a </a:t>
            </a:r>
            <a:r>
              <a:rPr sz="1100" spc="-10">
                <a:latin typeface="Arial"/>
                <a:cs typeface="Arial"/>
              </a:rPr>
              <a:t>live </a:t>
            </a:r>
            <a:r>
              <a:rPr sz="1100" spc="-5">
                <a:latin typeface="Arial"/>
                <a:cs typeface="Arial"/>
              </a:rPr>
              <a:t>audience and recorded </a:t>
            </a:r>
            <a:r>
              <a:rPr sz="1100" spc="-10">
                <a:latin typeface="Arial"/>
                <a:cs typeface="Arial"/>
              </a:rPr>
              <a:t>allow  </a:t>
            </a:r>
            <a:r>
              <a:rPr sz="1100">
                <a:latin typeface="Arial"/>
                <a:cs typeface="Arial"/>
              </a:rPr>
              <a:t>more </a:t>
            </a:r>
            <a:r>
              <a:rPr sz="1100" spc="-5">
                <a:latin typeface="Arial"/>
                <a:cs typeface="Arial"/>
              </a:rPr>
              <a:t>people </a:t>
            </a:r>
            <a:r>
              <a:rPr sz="1100">
                <a:latin typeface="Arial"/>
                <a:cs typeface="Arial"/>
              </a:rPr>
              <a:t>to </a:t>
            </a:r>
            <a:r>
              <a:rPr sz="1100" spc="-10">
                <a:latin typeface="Arial"/>
                <a:cs typeface="Arial"/>
              </a:rPr>
              <a:t>view </a:t>
            </a:r>
            <a:r>
              <a:rPr sz="1100">
                <a:latin typeface="Arial"/>
                <a:cs typeface="Arial"/>
              </a:rPr>
              <a:t>the meetings </a:t>
            </a:r>
            <a:r>
              <a:rPr sz="1100" spc="-5">
                <a:latin typeface="Arial"/>
                <a:cs typeface="Arial"/>
              </a:rPr>
              <a:t>in </a:t>
            </a:r>
            <a:r>
              <a:rPr sz="1100">
                <a:latin typeface="Arial"/>
                <a:cs typeface="Arial"/>
              </a:rPr>
              <a:t>a time </a:t>
            </a:r>
            <a:r>
              <a:rPr sz="1100" spc="-5">
                <a:latin typeface="Arial"/>
                <a:cs typeface="Arial"/>
              </a:rPr>
              <a:t>convenient </a:t>
            </a:r>
            <a:r>
              <a:rPr sz="1100">
                <a:latin typeface="Arial"/>
                <a:cs typeface="Arial"/>
              </a:rPr>
              <a:t>for</a:t>
            </a:r>
            <a:r>
              <a:rPr sz="1100" spc="-145">
                <a:latin typeface="Arial"/>
                <a:cs typeface="Arial"/>
              </a:rPr>
              <a:t> </a:t>
            </a:r>
            <a:r>
              <a:rPr sz="1100">
                <a:latin typeface="Arial"/>
                <a:cs typeface="Arial"/>
              </a:rPr>
              <a:t>them;</a:t>
            </a:r>
          </a:p>
          <a:p>
            <a:pPr marL="355600" marR="310515">
              <a:lnSpc>
                <a:spcPct val="107300"/>
              </a:lnSpc>
              <a:spcBef>
                <a:spcPts val="800"/>
              </a:spcBef>
            </a:pPr>
            <a:r>
              <a:rPr sz="1100" spc="15">
                <a:latin typeface="Arial"/>
                <a:cs typeface="Arial"/>
              </a:rPr>
              <a:t>We </a:t>
            </a:r>
            <a:r>
              <a:rPr sz="1100">
                <a:latin typeface="Arial"/>
                <a:cs typeface="Arial"/>
              </a:rPr>
              <a:t>are </a:t>
            </a:r>
            <a:r>
              <a:rPr sz="1100" spc="-5">
                <a:latin typeface="Arial"/>
                <a:cs typeface="Arial"/>
              </a:rPr>
              <a:t>reaching audiences </a:t>
            </a:r>
            <a:r>
              <a:rPr sz="1100">
                <a:latin typeface="Arial"/>
                <a:cs typeface="Arial"/>
              </a:rPr>
              <a:t>that </a:t>
            </a:r>
            <a:r>
              <a:rPr sz="1100" spc="-10">
                <a:latin typeface="Arial"/>
                <a:cs typeface="Arial"/>
              </a:rPr>
              <a:t>would </a:t>
            </a:r>
            <a:r>
              <a:rPr sz="1100" spc="-5">
                <a:latin typeface="Arial"/>
                <a:cs typeface="Arial"/>
              </a:rPr>
              <a:t>not be able </a:t>
            </a:r>
            <a:r>
              <a:rPr sz="1100">
                <a:latin typeface="Arial"/>
                <a:cs typeface="Arial"/>
              </a:rPr>
              <a:t>to attend </a:t>
            </a:r>
            <a:r>
              <a:rPr sz="1100" spc="-5">
                <a:latin typeface="Arial"/>
                <a:cs typeface="Arial"/>
              </a:rPr>
              <a:t>our  </a:t>
            </a:r>
            <a:r>
              <a:rPr sz="1100">
                <a:latin typeface="Arial"/>
                <a:cs typeface="Arial"/>
              </a:rPr>
              <a:t>programs </a:t>
            </a:r>
            <a:r>
              <a:rPr sz="1100" spc="-5">
                <a:latin typeface="Arial"/>
                <a:cs typeface="Arial"/>
              </a:rPr>
              <a:t>in </a:t>
            </a:r>
            <a:r>
              <a:rPr sz="1100">
                <a:latin typeface="Arial"/>
                <a:cs typeface="Arial"/>
              </a:rPr>
              <a:t>the </a:t>
            </a:r>
            <a:r>
              <a:rPr sz="1100" spc="-5">
                <a:latin typeface="Arial"/>
                <a:cs typeface="Arial"/>
              </a:rPr>
              <a:t>past because of time, travel and</a:t>
            </a:r>
            <a:r>
              <a:rPr sz="1100" spc="-130">
                <a:latin typeface="Arial"/>
                <a:cs typeface="Arial"/>
              </a:rPr>
              <a:t> </a:t>
            </a:r>
            <a:r>
              <a:rPr sz="1100" spc="-5">
                <a:latin typeface="Arial"/>
                <a:cs typeface="Arial"/>
              </a:rPr>
              <a:t>disability;</a:t>
            </a:r>
            <a:endParaRPr sz="1100">
              <a:latin typeface="Arial"/>
              <a:cs typeface="Arial"/>
            </a:endParaRPr>
          </a:p>
          <a:p>
            <a:pPr marL="355600">
              <a:lnSpc>
                <a:spcPct val="100000"/>
              </a:lnSpc>
              <a:spcBef>
                <a:spcPts val="890"/>
              </a:spcBef>
            </a:pPr>
            <a:r>
              <a:rPr sz="1100" spc="15">
                <a:latin typeface="Arial"/>
                <a:cs typeface="Arial"/>
              </a:rPr>
              <a:t>We </a:t>
            </a:r>
            <a:r>
              <a:rPr sz="1100">
                <a:latin typeface="Arial"/>
                <a:cs typeface="Arial"/>
              </a:rPr>
              <a:t>are </a:t>
            </a:r>
            <a:r>
              <a:rPr sz="1100" spc="-5">
                <a:latin typeface="Arial"/>
                <a:cs typeface="Arial"/>
              </a:rPr>
              <a:t>reaching local, regional, </a:t>
            </a:r>
            <a:r>
              <a:rPr sz="1100">
                <a:latin typeface="Arial"/>
                <a:cs typeface="Arial"/>
              </a:rPr>
              <a:t>state, </a:t>
            </a:r>
            <a:r>
              <a:rPr sz="1100" spc="-5">
                <a:latin typeface="Arial"/>
                <a:cs typeface="Arial"/>
              </a:rPr>
              <a:t>national and global</a:t>
            </a:r>
            <a:r>
              <a:rPr sz="1100" spc="-100">
                <a:latin typeface="Arial"/>
                <a:cs typeface="Arial"/>
              </a:rPr>
              <a:t> </a:t>
            </a:r>
            <a:r>
              <a:rPr sz="1100" spc="-5">
                <a:latin typeface="Arial"/>
                <a:cs typeface="Arial"/>
              </a:rPr>
              <a:t>audiences</a:t>
            </a:r>
            <a:r>
              <a:rPr lang="en-US" sz="1100" spc="-5">
                <a:latin typeface="Arial"/>
                <a:cs typeface="Arial"/>
              </a:rPr>
              <a:t>;</a:t>
            </a:r>
            <a:endParaRPr sz="1100">
              <a:latin typeface="Arial"/>
              <a:cs typeface="Arial"/>
            </a:endParaRPr>
          </a:p>
          <a:p>
            <a:pPr marL="355600" marR="154940">
              <a:lnSpc>
                <a:spcPct val="107300"/>
              </a:lnSpc>
              <a:spcBef>
                <a:spcPts val="790"/>
              </a:spcBef>
            </a:pPr>
            <a:r>
              <a:rPr sz="1100" spc="15">
                <a:latin typeface="Arial"/>
                <a:cs typeface="Arial"/>
              </a:rPr>
              <a:t>We </a:t>
            </a:r>
            <a:r>
              <a:rPr sz="1100">
                <a:latin typeface="Arial"/>
                <a:cs typeface="Arial"/>
              </a:rPr>
              <a:t>are </a:t>
            </a:r>
            <a:r>
              <a:rPr sz="1100" spc="-5">
                <a:latin typeface="Arial"/>
                <a:cs typeface="Arial"/>
              </a:rPr>
              <a:t>able </a:t>
            </a:r>
            <a:r>
              <a:rPr sz="1100">
                <a:latin typeface="Arial"/>
                <a:cs typeface="Arial"/>
              </a:rPr>
              <a:t>to share </a:t>
            </a:r>
            <a:r>
              <a:rPr sz="1100" spc="-5">
                <a:latin typeface="Arial"/>
                <a:cs typeface="Arial"/>
              </a:rPr>
              <a:t>our expertise, ideas and best practices </a:t>
            </a:r>
            <a:r>
              <a:rPr sz="1100">
                <a:latin typeface="Arial"/>
                <a:cs typeface="Arial"/>
              </a:rPr>
              <a:t>more  </a:t>
            </a:r>
            <a:r>
              <a:rPr sz="1100" spc="-5">
                <a:latin typeface="Arial"/>
                <a:cs typeface="Arial"/>
              </a:rPr>
              <a:t>efficiently across </a:t>
            </a:r>
            <a:r>
              <a:rPr sz="1100">
                <a:latin typeface="Arial"/>
                <a:cs typeface="Arial"/>
              </a:rPr>
              <a:t>the</a:t>
            </a:r>
            <a:r>
              <a:rPr sz="1100" spc="-65">
                <a:latin typeface="Arial"/>
                <a:cs typeface="Arial"/>
              </a:rPr>
              <a:t> </a:t>
            </a:r>
            <a:r>
              <a:rPr sz="1100">
                <a:latin typeface="Arial"/>
                <a:cs typeface="Arial"/>
              </a:rPr>
              <a:t>state;</a:t>
            </a:r>
          </a:p>
          <a:p>
            <a:pPr marL="354965" marR="6350">
              <a:lnSpc>
                <a:spcPct val="107300"/>
              </a:lnSpc>
              <a:spcBef>
                <a:spcPts val="790"/>
              </a:spcBef>
            </a:pPr>
            <a:r>
              <a:rPr sz="1100">
                <a:latin typeface="Arial"/>
                <a:cs typeface="Arial"/>
              </a:rPr>
              <a:t>A </a:t>
            </a:r>
            <a:r>
              <a:rPr sz="1100" spc="-5">
                <a:latin typeface="Arial"/>
                <a:cs typeface="Arial"/>
              </a:rPr>
              <a:t>digital </a:t>
            </a:r>
            <a:r>
              <a:rPr sz="1100" spc="-10">
                <a:latin typeface="Arial"/>
                <a:cs typeface="Arial"/>
              </a:rPr>
              <a:t>divide </a:t>
            </a:r>
            <a:r>
              <a:rPr sz="1100" spc="-5">
                <a:latin typeface="Arial"/>
                <a:cs typeface="Arial"/>
              </a:rPr>
              <a:t>still exists, not all </a:t>
            </a:r>
            <a:r>
              <a:rPr sz="1100">
                <a:latin typeface="Arial"/>
                <a:cs typeface="Arial"/>
              </a:rPr>
              <a:t>programs </a:t>
            </a:r>
            <a:r>
              <a:rPr sz="1100" spc="-5">
                <a:latin typeface="Arial"/>
                <a:cs typeface="Arial"/>
              </a:rPr>
              <a:t>work in an on-line </a:t>
            </a:r>
            <a:r>
              <a:rPr sz="1100">
                <a:latin typeface="Arial"/>
                <a:cs typeface="Arial"/>
              </a:rPr>
              <a:t>format,  </a:t>
            </a:r>
            <a:r>
              <a:rPr sz="1100" spc="-5">
                <a:latin typeface="Arial"/>
                <a:cs typeface="Arial"/>
              </a:rPr>
              <a:t>and nothing </a:t>
            </a:r>
            <a:r>
              <a:rPr sz="1100" spc="-10">
                <a:latin typeface="Arial"/>
                <a:cs typeface="Arial"/>
              </a:rPr>
              <a:t>will </a:t>
            </a:r>
            <a:r>
              <a:rPr sz="1100" spc="-5">
                <a:latin typeface="Arial"/>
                <a:cs typeface="Arial"/>
              </a:rPr>
              <a:t>replace our local, </a:t>
            </a:r>
            <a:r>
              <a:rPr sz="1100">
                <a:latin typeface="Arial"/>
                <a:cs typeface="Arial"/>
              </a:rPr>
              <a:t>face to face, </a:t>
            </a:r>
            <a:r>
              <a:rPr sz="1100" spc="-5">
                <a:latin typeface="Arial"/>
                <a:cs typeface="Arial"/>
              </a:rPr>
              <a:t>relationship-based  work.</a:t>
            </a:r>
            <a:endParaRPr sz="1100">
              <a:latin typeface="Arial"/>
              <a:cs typeface="Arial"/>
            </a:endParaRPr>
          </a:p>
        </p:txBody>
      </p:sp>
      <p:sp>
        <p:nvSpPr>
          <p:cNvPr id="16" name="object 16"/>
          <p:cNvSpPr txBox="1"/>
          <p:nvPr/>
        </p:nvSpPr>
        <p:spPr>
          <a:xfrm>
            <a:off x="2578915" y="7744235"/>
            <a:ext cx="4705985" cy="1203960"/>
          </a:xfrm>
          <a:prstGeom prst="rect">
            <a:avLst/>
          </a:prstGeom>
        </p:spPr>
        <p:txBody>
          <a:bodyPr vert="horz" wrap="square" lIns="0" tIns="12700" rIns="0" bIns="0" rtlCol="0">
            <a:spAutoFit/>
          </a:bodyPr>
          <a:lstStyle/>
          <a:p>
            <a:pPr marL="12700" marR="5080">
              <a:lnSpc>
                <a:spcPct val="107100"/>
              </a:lnSpc>
              <a:spcBef>
                <a:spcPts val="100"/>
              </a:spcBef>
            </a:pPr>
            <a:r>
              <a:rPr sz="1100">
                <a:latin typeface="Arial"/>
                <a:cs typeface="Arial"/>
              </a:rPr>
              <a:t>In the </a:t>
            </a:r>
            <a:r>
              <a:rPr sz="1100" spc="-5">
                <a:latin typeface="Arial"/>
                <a:cs typeface="Arial"/>
              </a:rPr>
              <a:t>end, </a:t>
            </a:r>
            <a:r>
              <a:rPr sz="1100">
                <a:latin typeface="Arial"/>
                <a:cs typeface="Arial"/>
              </a:rPr>
              <a:t>I </a:t>
            </a:r>
            <a:r>
              <a:rPr sz="1100" spc="-10">
                <a:latin typeface="Arial"/>
                <a:cs typeface="Arial"/>
              </a:rPr>
              <a:t>believe </a:t>
            </a:r>
            <a:r>
              <a:rPr sz="1100">
                <a:latin typeface="Arial"/>
                <a:cs typeface="Arial"/>
              </a:rPr>
              <a:t>the </a:t>
            </a:r>
            <a:r>
              <a:rPr sz="1100" spc="-5">
                <a:latin typeface="Arial"/>
                <a:cs typeface="Arial"/>
              </a:rPr>
              <a:t>experience in on-line </a:t>
            </a:r>
            <a:r>
              <a:rPr sz="1100">
                <a:latin typeface="Arial"/>
                <a:cs typeface="Arial"/>
              </a:rPr>
              <a:t>program </a:t>
            </a:r>
            <a:r>
              <a:rPr sz="1100" spc="-5">
                <a:latin typeface="Arial"/>
                <a:cs typeface="Arial"/>
              </a:rPr>
              <a:t>development and  investment in capacity </a:t>
            </a:r>
            <a:r>
              <a:rPr sz="1100" spc="-10">
                <a:latin typeface="Arial"/>
                <a:cs typeface="Arial"/>
              </a:rPr>
              <a:t>will </a:t>
            </a:r>
            <a:r>
              <a:rPr sz="1100" spc="-5">
                <a:latin typeface="Arial"/>
                <a:cs typeface="Arial"/>
              </a:rPr>
              <a:t>not only </a:t>
            </a:r>
            <a:r>
              <a:rPr sz="1100">
                <a:latin typeface="Arial"/>
                <a:cs typeface="Arial"/>
              </a:rPr>
              <a:t>augment </a:t>
            </a:r>
            <a:r>
              <a:rPr sz="1100" spc="-5">
                <a:latin typeface="Arial"/>
                <a:cs typeface="Arial"/>
              </a:rPr>
              <a:t>but </a:t>
            </a:r>
            <a:r>
              <a:rPr sz="1100">
                <a:latin typeface="Arial"/>
                <a:cs typeface="Arial"/>
              </a:rPr>
              <a:t>strengthen </a:t>
            </a:r>
            <a:r>
              <a:rPr sz="1100" spc="-5">
                <a:latin typeface="Arial"/>
                <a:cs typeface="Arial"/>
              </a:rPr>
              <a:t>our face-to-face  work. </a:t>
            </a:r>
            <a:r>
              <a:rPr sz="1100">
                <a:latin typeface="Arial"/>
                <a:cs typeface="Arial"/>
              </a:rPr>
              <a:t>Our programs </a:t>
            </a:r>
            <a:r>
              <a:rPr sz="1100" spc="-10">
                <a:latin typeface="Arial"/>
                <a:cs typeface="Arial"/>
              </a:rPr>
              <a:t>will </a:t>
            </a:r>
            <a:r>
              <a:rPr sz="1100" spc="-5">
                <a:latin typeface="Arial"/>
                <a:cs typeface="Arial"/>
              </a:rPr>
              <a:t>have </a:t>
            </a:r>
            <a:r>
              <a:rPr sz="1100">
                <a:latin typeface="Arial"/>
                <a:cs typeface="Arial"/>
              </a:rPr>
              <a:t>greater </a:t>
            </a:r>
            <a:r>
              <a:rPr sz="1100" spc="-5">
                <a:latin typeface="Arial"/>
                <a:cs typeface="Arial"/>
              </a:rPr>
              <a:t>reach </a:t>
            </a:r>
            <a:r>
              <a:rPr sz="1100">
                <a:latin typeface="Arial"/>
                <a:cs typeface="Arial"/>
              </a:rPr>
              <a:t>than </a:t>
            </a:r>
            <a:r>
              <a:rPr sz="1100" spc="-5">
                <a:latin typeface="Arial"/>
                <a:cs typeface="Arial"/>
              </a:rPr>
              <a:t>ever </a:t>
            </a:r>
            <a:r>
              <a:rPr sz="1100">
                <a:latin typeface="Arial"/>
                <a:cs typeface="Arial"/>
              </a:rPr>
              <a:t>before </a:t>
            </a:r>
            <a:r>
              <a:rPr sz="1100" spc="-5">
                <a:latin typeface="Arial"/>
                <a:cs typeface="Arial"/>
              </a:rPr>
              <a:t>and </a:t>
            </a:r>
            <a:r>
              <a:rPr sz="1100" spc="-10">
                <a:latin typeface="Arial"/>
                <a:cs typeface="Arial"/>
              </a:rPr>
              <a:t>MSUE will  </a:t>
            </a:r>
            <a:r>
              <a:rPr sz="1100" spc="-5">
                <a:latin typeface="Arial"/>
                <a:cs typeface="Arial"/>
              </a:rPr>
              <a:t>be </a:t>
            </a:r>
            <a:r>
              <a:rPr sz="1100">
                <a:latin typeface="Arial"/>
                <a:cs typeface="Arial"/>
              </a:rPr>
              <a:t>a </a:t>
            </a:r>
            <a:r>
              <a:rPr sz="1100" spc="-5">
                <a:latin typeface="Arial"/>
                <a:cs typeface="Arial"/>
              </a:rPr>
              <a:t>leader in virtual education. Please contact </a:t>
            </a:r>
            <a:r>
              <a:rPr sz="1100">
                <a:latin typeface="Arial"/>
                <a:cs typeface="Arial"/>
              </a:rPr>
              <a:t>me for more </a:t>
            </a:r>
            <a:r>
              <a:rPr sz="1100" spc="-5">
                <a:latin typeface="Arial"/>
                <a:cs typeface="Arial"/>
              </a:rPr>
              <a:t>information and  </a:t>
            </a:r>
            <a:r>
              <a:rPr sz="1100">
                <a:latin typeface="Arial"/>
                <a:cs typeface="Arial"/>
              </a:rPr>
              <a:t>thank </a:t>
            </a:r>
            <a:r>
              <a:rPr sz="1100" spc="-5">
                <a:latin typeface="Arial"/>
                <a:cs typeface="Arial"/>
              </a:rPr>
              <a:t>you </a:t>
            </a:r>
            <a:r>
              <a:rPr sz="1100">
                <a:latin typeface="Arial"/>
                <a:cs typeface="Arial"/>
              </a:rPr>
              <a:t>for </a:t>
            </a:r>
            <a:r>
              <a:rPr sz="1100" spc="-5">
                <a:latin typeface="Arial"/>
                <a:cs typeface="Arial"/>
              </a:rPr>
              <a:t>your continued</a:t>
            </a:r>
            <a:r>
              <a:rPr sz="1100" spc="-70">
                <a:latin typeface="Arial"/>
                <a:cs typeface="Arial"/>
              </a:rPr>
              <a:t> </a:t>
            </a:r>
            <a:r>
              <a:rPr sz="1100" spc="-5">
                <a:latin typeface="Arial"/>
                <a:cs typeface="Arial"/>
              </a:rPr>
              <a:t>support!</a:t>
            </a:r>
            <a:endParaRPr sz="1100">
              <a:latin typeface="Arial"/>
              <a:cs typeface="Arial"/>
            </a:endParaRPr>
          </a:p>
          <a:p>
            <a:pPr marL="12700">
              <a:lnSpc>
                <a:spcPct val="100000"/>
              </a:lnSpc>
              <a:spcBef>
                <a:spcPts val="890"/>
              </a:spcBef>
            </a:pPr>
            <a:r>
              <a:rPr sz="1100" spc="-5">
                <a:latin typeface="Arial"/>
                <a:cs typeface="Arial"/>
              </a:rPr>
              <a:t>Erin Moore, District</a:t>
            </a:r>
            <a:r>
              <a:rPr sz="1100" spc="-25">
                <a:latin typeface="Arial"/>
                <a:cs typeface="Arial"/>
              </a:rPr>
              <a:t> </a:t>
            </a:r>
            <a:r>
              <a:rPr lang="en-US" sz="1100" spc="-25">
                <a:latin typeface="Arial"/>
                <a:cs typeface="Arial"/>
              </a:rPr>
              <a:t>7 </a:t>
            </a:r>
            <a:r>
              <a:rPr sz="1100" spc="-5">
                <a:latin typeface="Arial"/>
                <a:cs typeface="Arial"/>
              </a:rPr>
              <a:t>Director</a:t>
            </a:r>
            <a:endParaRPr sz="1100">
              <a:latin typeface="Arial"/>
              <a:cs typeface="Arial"/>
            </a:endParaRPr>
          </a:p>
        </p:txBody>
      </p:sp>
      <p:sp>
        <p:nvSpPr>
          <p:cNvPr id="4" name="TextBox 3">
            <a:extLst>
              <a:ext uri="{FF2B5EF4-FFF2-40B4-BE49-F238E27FC236}">
                <a16:creationId xmlns:a16="http://schemas.microsoft.com/office/drawing/2014/main" id="{CCCE9E36-644E-4286-A392-36FB016FD321}"/>
              </a:ext>
            </a:extLst>
          </p:cNvPr>
          <p:cNvSpPr txBox="1"/>
          <p:nvPr/>
        </p:nvSpPr>
        <p:spPr>
          <a:xfrm>
            <a:off x="294688" y="2112135"/>
            <a:ext cx="2087904" cy="369332"/>
          </a:xfrm>
          <a:prstGeom prst="rect">
            <a:avLst/>
          </a:prstGeom>
          <a:noFill/>
        </p:spPr>
        <p:txBody>
          <a:bodyPr wrap="square" rtlCol="0">
            <a:spAutoFit/>
          </a:bodyPr>
          <a:lstStyle/>
          <a:p>
            <a:r>
              <a:rPr lang="en-US">
                <a:solidFill>
                  <a:schemeClr val="bg1"/>
                </a:solidFill>
              </a:rPr>
              <a:t>By The Numbers:</a:t>
            </a:r>
          </a:p>
        </p:txBody>
      </p:sp>
      <p:sp>
        <p:nvSpPr>
          <p:cNvPr id="6" name="TextBox 5">
            <a:extLst>
              <a:ext uri="{FF2B5EF4-FFF2-40B4-BE49-F238E27FC236}">
                <a16:creationId xmlns:a16="http://schemas.microsoft.com/office/drawing/2014/main" id="{CC486BE7-7946-4976-908C-72E69689B3B7}"/>
              </a:ext>
            </a:extLst>
          </p:cNvPr>
          <p:cNvSpPr txBox="1"/>
          <p:nvPr/>
        </p:nvSpPr>
        <p:spPr>
          <a:xfrm>
            <a:off x="294688" y="2627290"/>
            <a:ext cx="1986398" cy="3924151"/>
          </a:xfrm>
          <a:prstGeom prst="rect">
            <a:avLst/>
          </a:prstGeom>
          <a:noFill/>
        </p:spPr>
        <p:txBody>
          <a:bodyPr wrap="square" rtlCol="0">
            <a:spAutoFit/>
          </a:bodyPr>
          <a:lstStyle/>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5,819 Kent County residents participated in MSUE programming</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MSUE Kent County hosted 153 programs</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Statewide, 5,173 Michiganders participated in Kent County based programming.</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MSUE Experts answered 456 questions submitted to our Ask An Expert from Kent County residents. </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12700" marR="0" fontAlgn="base">
              <a:spcBef>
                <a:spcPts val="0"/>
              </a:spcBef>
              <a:spcAft>
                <a:spcPts val="0"/>
              </a:spcAft>
            </a:pPr>
            <a:r>
              <a:rPr lang="en-US" sz="1100">
                <a:solidFill>
                  <a:schemeClr val="bg1"/>
                </a:solidFill>
                <a:effectLst/>
                <a:latin typeface="Arial" panose="020B0604020202020204" pitchFamily="34" charset="0"/>
                <a:ea typeface="Times New Roman" panose="02020603050405020304" pitchFamily="18" charset="0"/>
                <a:cs typeface="Arial" panose="020B0604020202020204" pitchFamily="34" charset="0"/>
              </a:rPr>
              <a:t>Nearly 600 Kent County youth are members of at least one of the 34 Kent MSUE 4-H youth clubs.</a:t>
            </a: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22929" y="1295943"/>
            <a:ext cx="2526665" cy="289823"/>
          </a:xfrm>
          <a:prstGeom prst="rect">
            <a:avLst/>
          </a:prstGeom>
        </p:spPr>
        <p:txBody>
          <a:bodyPr vert="horz" wrap="square" lIns="0" tIns="12700" rIns="0" bIns="0" rtlCol="0">
            <a:spAutoFit/>
          </a:bodyPr>
          <a:lstStyle/>
          <a:p>
            <a:pPr marL="12700">
              <a:lnSpc>
                <a:spcPct val="100000"/>
              </a:lnSpc>
              <a:spcBef>
                <a:spcPts val="100"/>
              </a:spcBef>
            </a:pPr>
            <a:r>
              <a:rPr lang="en-US" b="1">
                <a:solidFill>
                  <a:srgbClr val="004431"/>
                </a:solidFill>
                <a:latin typeface="Arial"/>
                <a:cs typeface="Arial"/>
              </a:rPr>
              <a:t>Kent</a:t>
            </a:r>
            <a:r>
              <a:rPr b="1">
                <a:solidFill>
                  <a:srgbClr val="004431"/>
                </a:solidFill>
                <a:latin typeface="Arial"/>
                <a:cs typeface="Arial"/>
              </a:rPr>
              <a:t> County</a:t>
            </a:r>
            <a:r>
              <a:rPr b="1" spc="-100">
                <a:solidFill>
                  <a:srgbClr val="004431"/>
                </a:solidFill>
                <a:latin typeface="Arial"/>
                <a:cs typeface="Arial"/>
              </a:rPr>
              <a:t> </a:t>
            </a:r>
            <a:r>
              <a:rPr b="1">
                <a:solidFill>
                  <a:srgbClr val="004431"/>
                </a:solidFill>
                <a:latin typeface="Arial"/>
                <a:cs typeface="Arial"/>
              </a:rPr>
              <a:t>2021</a:t>
            </a:r>
            <a:endParaRPr>
              <a:latin typeface="Arial"/>
              <a:cs typeface="Arial"/>
            </a:endParaRPr>
          </a:p>
        </p:txBody>
      </p:sp>
      <p:sp>
        <p:nvSpPr>
          <p:cNvPr id="3" name="object 3"/>
          <p:cNvSpPr txBox="1"/>
          <p:nvPr/>
        </p:nvSpPr>
        <p:spPr>
          <a:xfrm>
            <a:off x="457200" y="1651825"/>
            <a:ext cx="6974840" cy="7777129"/>
          </a:xfrm>
          <a:prstGeom prst="rect">
            <a:avLst/>
          </a:prstGeom>
        </p:spPr>
        <p:txBody>
          <a:bodyPr vert="horz" wrap="square" lIns="0" tIns="130175" rIns="0" bIns="0" rtlCol="0" anchor="t">
            <a:spAutoFit/>
          </a:bodyPr>
          <a:lstStyle/>
          <a:p>
            <a:pPr marL="28575">
              <a:lnSpc>
                <a:spcPct val="100000"/>
              </a:lnSpc>
              <a:spcBef>
                <a:spcPts val="1025"/>
              </a:spcBef>
            </a:pPr>
            <a:r>
              <a:rPr sz="1600" b="1" spc="-5" dirty="0">
                <a:solidFill>
                  <a:srgbClr val="004431"/>
                </a:solidFill>
                <a:latin typeface="Arial"/>
                <a:cs typeface="Arial"/>
              </a:rPr>
              <a:t>Health and</a:t>
            </a:r>
            <a:r>
              <a:rPr sz="1600" b="1" spc="25" dirty="0">
                <a:solidFill>
                  <a:srgbClr val="004431"/>
                </a:solidFill>
                <a:latin typeface="Arial"/>
                <a:cs typeface="Arial"/>
              </a:rPr>
              <a:t> </a:t>
            </a:r>
            <a:r>
              <a:rPr sz="1600" b="1" spc="-10" dirty="0">
                <a:solidFill>
                  <a:srgbClr val="004431"/>
                </a:solidFill>
                <a:latin typeface="Arial"/>
                <a:cs typeface="Arial"/>
              </a:rPr>
              <a:t>Nutrition</a:t>
            </a:r>
            <a:endParaRPr sz="1600" dirty="0">
              <a:latin typeface="Arial"/>
              <a:cs typeface="Arial"/>
            </a:endParaRPr>
          </a:p>
          <a:p>
            <a:pPr marL="26670">
              <a:lnSpc>
                <a:spcPts val="1255"/>
              </a:lnSpc>
              <a:spcBef>
                <a:spcPts val="650"/>
              </a:spcBef>
            </a:pPr>
            <a:r>
              <a:rPr lang="en-US" sz="1100" spc="-5" dirty="0">
                <a:latin typeface="Arial"/>
                <a:cs typeface="Arial"/>
              </a:rPr>
              <a:t>In 2021, 215 Kent County residents took classes and accessed resources from MSU Extension’s Food Safety team. These classes covered a variety of topics that helped residents gain the knowledge and training to prevent food borne illnesses. Some examples of the classes attended are below:</a:t>
            </a:r>
          </a:p>
          <a:p>
            <a:pPr marL="26670">
              <a:lnSpc>
                <a:spcPts val="1255"/>
              </a:lnSpc>
              <a:spcBef>
                <a:spcPts val="650"/>
              </a:spcBef>
            </a:pPr>
            <a:endParaRPr lang="en-US" sz="1100" b="1" spc="-5">
              <a:latin typeface="Arial"/>
              <a:cs typeface="Arial"/>
            </a:endParaRPr>
          </a:p>
          <a:p>
            <a:pPr marL="26670">
              <a:lnSpc>
                <a:spcPts val="1255"/>
              </a:lnSpc>
              <a:spcBef>
                <a:spcPts val="650"/>
              </a:spcBef>
            </a:pPr>
            <a:endParaRPr lang="en-US" sz="1100" b="1" spc="-5">
              <a:latin typeface="Arial"/>
              <a:cs typeface="Arial"/>
            </a:endParaRPr>
          </a:p>
          <a:p>
            <a:pPr marL="26670">
              <a:lnSpc>
                <a:spcPts val="1255"/>
              </a:lnSpc>
              <a:spcBef>
                <a:spcPts val="650"/>
              </a:spcBef>
            </a:pPr>
            <a:endParaRPr lang="en-US" sz="1100" b="1" spc="-5">
              <a:latin typeface="Arial"/>
              <a:cs typeface="Arial"/>
            </a:endParaRPr>
          </a:p>
          <a:p>
            <a:pPr marL="26670">
              <a:lnSpc>
                <a:spcPts val="1255"/>
              </a:lnSpc>
              <a:spcBef>
                <a:spcPts val="650"/>
              </a:spcBef>
            </a:pPr>
            <a:endParaRPr lang="en-US" sz="1100" b="1" spc="-5">
              <a:latin typeface="Arial"/>
              <a:cs typeface="Arial"/>
            </a:endParaRPr>
          </a:p>
          <a:p>
            <a:pPr marL="26670">
              <a:lnSpc>
                <a:spcPts val="1255"/>
              </a:lnSpc>
              <a:spcBef>
                <a:spcPts val="650"/>
              </a:spcBef>
            </a:pPr>
            <a:endParaRPr lang="en-US" sz="1100" b="1" spc="-5">
              <a:latin typeface="Arial"/>
              <a:cs typeface="Arial"/>
            </a:endParaRPr>
          </a:p>
          <a:p>
            <a:pPr marL="26670">
              <a:lnSpc>
                <a:spcPts val="1255"/>
              </a:lnSpc>
              <a:spcBef>
                <a:spcPts val="650"/>
              </a:spcBef>
            </a:pPr>
            <a:endParaRPr lang="en-US" sz="1100" b="1" spc="-5">
              <a:latin typeface="Arial"/>
              <a:cs typeface="Arial"/>
            </a:endParaRPr>
          </a:p>
          <a:p>
            <a:pPr marL="26670">
              <a:lnSpc>
                <a:spcPts val="1255"/>
              </a:lnSpc>
              <a:spcBef>
                <a:spcPts val="650"/>
              </a:spcBef>
            </a:pPr>
            <a:r>
              <a:rPr sz="1100" b="1" spc="-5" dirty="0">
                <a:latin typeface="Arial"/>
                <a:cs typeface="Arial"/>
              </a:rPr>
              <a:t>Stress Less </a:t>
            </a:r>
            <a:r>
              <a:rPr sz="1100" b="1" dirty="0">
                <a:latin typeface="Arial"/>
                <a:cs typeface="Arial"/>
              </a:rPr>
              <a:t>with Mindfulness &amp; </a:t>
            </a:r>
            <a:r>
              <a:rPr sz="1100" b="1" spc="-5" dirty="0">
                <a:latin typeface="Arial"/>
                <a:cs typeface="Arial"/>
              </a:rPr>
              <a:t>Stress Less Coffee</a:t>
            </a:r>
            <a:r>
              <a:rPr sz="1100" b="1" spc="-130" dirty="0">
                <a:latin typeface="Arial"/>
                <a:cs typeface="Arial"/>
              </a:rPr>
              <a:t> </a:t>
            </a:r>
            <a:r>
              <a:rPr sz="1100" b="1" spc="-5" dirty="0">
                <a:latin typeface="Arial"/>
                <a:cs typeface="Arial"/>
              </a:rPr>
              <a:t>Hour</a:t>
            </a:r>
            <a:endParaRPr sz="1100" dirty="0">
              <a:latin typeface="Arial"/>
              <a:cs typeface="Arial"/>
            </a:endParaRPr>
          </a:p>
          <a:p>
            <a:pPr marL="26670" marR="229870">
              <a:lnSpc>
                <a:spcPts val="1190"/>
              </a:lnSpc>
              <a:spcBef>
                <a:spcPts val="80"/>
              </a:spcBef>
            </a:pPr>
            <a:r>
              <a:rPr sz="1100" spc="-5" dirty="0">
                <a:latin typeface="Arial"/>
                <a:cs typeface="Arial"/>
              </a:rPr>
              <a:t>As </a:t>
            </a:r>
            <a:r>
              <a:rPr sz="1100" spc="-10" dirty="0">
                <a:latin typeface="Arial"/>
                <a:cs typeface="Arial"/>
              </a:rPr>
              <a:t>we </a:t>
            </a:r>
            <a:r>
              <a:rPr sz="1100" spc="-5" dirty="0">
                <a:latin typeface="Arial"/>
                <a:cs typeface="Arial"/>
              </a:rPr>
              <a:t>all continued </a:t>
            </a:r>
            <a:r>
              <a:rPr sz="1100" dirty="0">
                <a:latin typeface="Arial"/>
                <a:cs typeface="Arial"/>
              </a:rPr>
              <a:t>to </a:t>
            </a:r>
            <a:r>
              <a:rPr sz="1100" spc="-5" dirty="0">
                <a:latin typeface="Arial"/>
                <a:cs typeface="Arial"/>
              </a:rPr>
              <a:t>adjust and </a:t>
            </a:r>
            <a:r>
              <a:rPr sz="1100" dirty="0">
                <a:latin typeface="Arial"/>
                <a:cs typeface="Arial"/>
              </a:rPr>
              <a:t>manage </a:t>
            </a:r>
            <a:r>
              <a:rPr sz="1100" spc="-5" dirty="0">
                <a:latin typeface="Arial"/>
                <a:cs typeface="Arial"/>
              </a:rPr>
              <a:t>our mental health over </a:t>
            </a:r>
            <a:r>
              <a:rPr sz="1100" dirty="0">
                <a:latin typeface="Arial"/>
                <a:cs typeface="Arial"/>
              </a:rPr>
              <a:t>the </a:t>
            </a:r>
            <a:r>
              <a:rPr sz="1100" spc="-5" dirty="0">
                <a:latin typeface="Arial"/>
                <a:cs typeface="Arial"/>
              </a:rPr>
              <a:t>last year, </a:t>
            </a:r>
            <a:r>
              <a:rPr lang="en-US" sz="1100" spc="-5" dirty="0">
                <a:latin typeface="Arial"/>
                <a:cs typeface="Arial"/>
              </a:rPr>
              <a:t>Kent</a:t>
            </a:r>
            <a:r>
              <a:rPr sz="1100" spc="-5" dirty="0">
                <a:latin typeface="Arial"/>
                <a:cs typeface="Arial"/>
              </a:rPr>
              <a:t> County residents </a:t>
            </a:r>
            <a:r>
              <a:rPr sz="1100" dirty="0">
                <a:latin typeface="Arial"/>
                <a:cs typeface="Arial"/>
              </a:rPr>
              <a:t>found</a:t>
            </a:r>
            <a:r>
              <a:rPr lang="en-US" sz="1100" dirty="0">
                <a:latin typeface="Arial"/>
                <a:cs typeface="Arial"/>
              </a:rPr>
              <a:t> </a:t>
            </a:r>
            <a:r>
              <a:rPr sz="1100" dirty="0">
                <a:latin typeface="Arial"/>
                <a:cs typeface="Arial"/>
              </a:rPr>
              <a:t> </a:t>
            </a:r>
            <a:r>
              <a:rPr sz="1100" spc="-5" dirty="0">
                <a:latin typeface="Arial"/>
                <a:cs typeface="Arial"/>
              </a:rPr>
              <a:t>resources </a:t>
            </a:r>
            <a:r>
              <a:rPr sz="1100" dirty="0">
                <a:latin typeface="Arial"/>
                <a:cs typeface="Arial"/>
              </a:rPr>
              <a:t>that </a:t>
            </a:r>
            <a:r>
              <a:rPr sz="1100" spc="-5" dirty="0">
                <a:latin typeface="Arial"/>
                <a:cs typeface="Arial"/>
              </a:rPr>
              <a:t>incorporated weekly </a:t>
            </a:r>
            <a:r>
              <a:rPr sz="1100" dirty="0">
                <a:latin typeface="Arial"/>
                <a:cs typeface="Arial"/>
              </a:rPr>
              <a:t>Stress </a:t>
            </a:r>
            <a:r>
              <a:rPr sz="1100" spc="-5" dirty="0">
                <a:latin typeface="Arial"/>
                <a:cs typeface="Arial"/>
              </a:rPr>
              <a:t>Less with Mindfulness and </a:t>
            </a:r>
            <a:r>
              <a:rPr sz="1100" dirty="0">
                <a:latin typeface="Arial"/>
                <a:cs typeface="Arial"/>
              </a:rPr>
              <a:t>Stress </a:t>
            </a:r>
            <a:r>
              <a:rPr sz="1100" spc="-5" dirty="0">
                <a:latin typeface="Arial"/>
                <a:cs typeface="Arial"/>
              </a:rPr>
              <a:t>Less </a:t>
            </a:r>
            <a:r>
              <a:rPr sz="1100" dirty="0">
                <a:latin typeface="Arial"/>
                <a:cs typeface="Arial"/>
              </a:rPr>
              <a:t>Coffee </a:t>
            </a:r>
            <a:r>
              <a:rPr sz="1100" spc="-5" dirty="0">
                <a:latin typeface="Arial"/>
                <a:cs typeface="Arial"/>
              </a:rPr>
              <a:t>Hour. </a:t>
            </a:r>
            <a:r>
              <a:rPr sz="1100" dirty="0">
                <a:latin typeface="Arial"/>
                <a:cs typeface="Arial"/>
              </a:rPr>
              <a:t>These </a:t>
            </a:r>
            <a:r>
              <a:rPr sz="1100" spc="-5" dirty="0">
                <a:latin typeface="Arial"/>
                <a:cs typeface="Arial"/>
              </a:rPr>
              <a:t>virtual</a:t>
            </a:r>
            <a:r>
              <a:rPr lang="en-US" sz="1100" spc="-5" dirty="0">
                <a:latin typeface="Arial"/>
                <a:cs typeface="Arial"/>
              </a:rPr>
              <a:t> </a:t>
            </a:r>
            <a:r>
              <a:rPr sz="1100" spc="-5" dirty="0">
                <a:latin typeface="Arial"/>
                <a:cs typeface="Arial"/>
              </a:rPr>
              <a:t> experiences provided strategies </a:t>
            </a:r>
            <a:r>
              <a:rPr sz="1100" dirty="0">
                <a:latin typeface="Arial"/>
                <a:cs typeface="Arial"/>
              </a:rPr>
              <a:t>for </a:t>
            </a:r>
            <a:r>
              <a:rPr sz="1100" spc="-5" dirty="0">
                <a:latin typeface="Arial"/>
                <a:cs typeface="Arial"/>
              </a:rPr>
              <a:t>maintaining health during challenging times. </a:t>
            </a:r>
            <a:r>
              <a:rPr sz="1100" dirty="0">
                <a:latin typeface="Arial"/>
                <a:cs typeface="Arial"/>
              </a:rPr>
              <a:t>In </a:t>
            </a:r>
            <a:r>
              <a:rPr sz="1100" spc="-5" dirty="0">
                <a:latin typeface="Arial"/>
                <a:cs typeface="Arial"/>
              </a:rPr>
              <a:t>2021, </a:t>
            </a:r>
            <a:r>
              <a:rPr lang="en-US" sz="1100" spc="-5" dirty="0">
                <a:latin typeface="Arial"/>
                <a:cs typeface="Arial"/>
              </a:rPr>
              <a:t>Kent</a:t>
            </a:r>
            <a:r>
              <a:rPr sz="1100" spc="-5" dirty="0">
                <a:latin typeface="Arial"/>
                <a:cs typeface="Arial"/>
              </a:rPr>
              <a:t> County</a:t>
            </a:r>
            <a:r>
              <a:rPr lang="en-US" sz="1100" spc="-5" dirty="0">
                <a:latin typeface="Arial"/>
                <a:cs typeface="Arial"/>
              </a:rPr>
              <a:t> </a:t>
            </a:r>
            <a:r>
              <a:rPr sz="1100" spc="-5" dirty="0">
                <a:latin typeface="Arial"/>
                <a:cs typeface="Arial"/>
              </a:rPr>
              <a:t>Residents attended </a:t>
            </a:r>
            <a:r>
              <a:rPr lang="en-US" sz="1100" spc="-5" dirty="0">
                <a:latin typeface="Arial"/>
                <a:cs typeface="Arial"/>
              </a:rPr>
              <a:t>21</a:t>
            </a:r>
            <a:r>
              <a:rPr sz="1100" spc="-5" dirty="0">
                <a:latin typeface="Arial"/>
                <a:cs typeface="Arial"/>
              </a:rPr>
              <a:t> </a:t>
            </a:r>
            <a:r>
              <a:rPr sz="1100" dirty="0">
                <a:latin typeface="Arial"/>
                <a:cs typeface="Arial"/>
              </a:rPr>
              <a:t>different program (</a:t>
            </a:r>
            <a:r>
              <a:rPr lang="en-US" sz="1100" dirty="0">
                <a:latin typeface="Arial"/>
                <a:cs typeface="Arial"/>
              </a:rPr>
              <a:t>153</a:t>
            </a:r>
            <a:r>
              <a:rPr sz="1100" spc="-145" dirty="0">
                <a:latin typeface="Arial"/>
                <a:cs typeface="Arial"/>
              </a:rPr>
              <a:t> </a:t>
            </a:r>
            <a:r>
              <a:rPr sz="1100" spc="-5" dirty="0">
                <a:latin typeface="Arial"/>
                <a:cs typeface="Arial"/>
              </a:rPr>
              <a:t>participants).</a:t>
            </a:r>
            <a:endParaRPr sz="1100">
              <a:latin typeface="Arial"/>
              <a:cs typeface="Arial"/>
            </a:endParaRPr>
          </a:p>
          <a:p>
            <a:pPr marL="26670">
              <a:lnSpc>
                <a:spcPts val="1255"/>
              </a:lnSpc>
              <a:spcBef>
                <a:spcPts val="1030"/>
              </a:spcBef>
            </a:pPr>
            <a:r>
              <a:rPr sz="1100" b="1" spc="-15" dirty="0">
                <a:latin typeface="Arial"/>
                <a:cs typeface="Arial"/>
              </a:rPr>
              <a:t>RELAX</a:t>
            </a:r>
            <a:r>
              <a:rPr sz="1100" b="1" spc="40" dirty="0">
                <a:latin typeface="Arial"/>
                <a:cs typeface="Arial"/>
              </a:rPr>
              <a:t> </a:t>
            </a:r>
            <a:r>
              <a:rPr sz="1100" b="1" dirty="0">
                <a:latin typeface="Arial"/>
                <a:cs typeface="Arial"/>
              </a:rPr>
              <a:t>Series</a:t>
            </a:r>
            <a:r>
              <a:rPr lang="en-US" sz="1100" b="1" dirty="0">
                <a:latin typeface="Arial"/>
                <a:cs typeface="Arial"/>
              </a:rPr>
              <a:t> + Changing Negative Self Talk</a:t>
            </a:r>
            <a:endParaRPr sz="1100">
              <a:latin typeface="Arial"/>
              <a:cs typeface="Arial"/>
            </a:endParaRPr>
          </a:p>
          <a:p>
            <a:pPr marL="26670" marR="347980">
              <a:lnSpc>
                <a:spcPts val="1190"/>
              </a:lnSpc>
              <a:spcBef>
                <a:spcPts val="85"/>
              </a:spcBef>
            </a:pPr>
            <a:r>
              <a:rPr lang="en-US" sz="1100" spc="-5" dirty="0">
                <a:latin typeface="Arial"/>
                <a:cs typeface="Arial"/>
              </a:rPr>
              <a:t>O</a:t>
            </a:r>
            <a:r>
              <a:rPr sz="1100" spc="-5" dirty="0">
                <a:latin typeface="Arial"/>
                <a:cs typeface="Arial"/>
              </a:rPr>
              <a:t>ur </a:t>
            </a:r>
            <a:r>
              <a:rPr lang="en-US" sz="1100" spc="-5" dirty="0">
                <a:latin typeface="Arial"/>
                <a:cs typeface="Arial"/>
              </a:rPr>
              <a:t>weekly </a:t>
            </a:r>
            <a:r>
              <a:rPr sz="1100" spc="-5" dirty="0">
                <a:latin typeface="Arial"/>
                <a:cs typeface="Arial"/>
              </a:rPr>
              <a:t>RELAX Series </a:t>
            </a:r>
            <a:r>
              <a:rPr sz="1100" dirty="0">
                <a:latin typeface="Arial"/>
                <a:cs typeface="Arial"/>
              </a:rPr>
              <a:t>focused </a:t>
            </a:r>
            <a:r>
              <a:rPr sz="1100" spc="-5" dirty="0">
                <a:latin typeface="Arial"/>
                <a:cs typeface="Arial"/>
              </a:rPr>
              <a:t>on Alternatives </a:t>
            </a:r>
            <a:r>
              <a:rPr sz="1100" dirty="0">
                <a:latin typeface="Arial"/>
                <a:cs typeface="Arial"/>
              </a:rPr>
              <a:t>to Anger</a:t>
            </a:r>
            <a:r>
              <a:rPr sz="1100" spc="-5" dirty="0">
                <a:latin typeface="Arial"/>
                <a:cs typeface="Arial"/>
              </a:rPr>
              <a:t>. </a:t>
            </a:r>
            <a:r>
              <a:rPr sz="1100" spc="5" dirty="0">
                <a:latin typeface="Arial"/>
                <a:cs typeface="Arial"/>
              </a:rPr>
              <a:t>With </a:t>
            </a:r>
            <a:r>
              <a:rPr sz="1100" spc="-5" dirty="0">
                <a:latin typeface="Arial"/>
                <a:cs typeface="Arial"/>
              </a:rPr>
              <a:t>participation </a:t>
            </a:r>
            <a:r>
              <a:rPr sz="1100" dirty="0">
                <a:latin typeface="Arial"/>
                <a:cs typeface="Arial"/>
              </a:rPr>
              <a:t>from </a:t>
            </a:r>
            <a:r>
              <a:rPr sz="1100" spc="-5" dirty="0">
                <a:latin typeface="Arial"/>
                <a:cs typeface="Arial"/>
              </a:rPr>
              <a:t>community </a:t>
            </a:r>
            <a:r>
              <a:rPr sz="1100" dirty="0">
                <a:latin typeface="Arial"/>
                <a:cs typeface="Arial"/>
              </a:rPr>
              <a:t>members, there </a:t>
            </a:r>
            <a:r>
              <a:rPr sz="1100" spc="-5" dirty="0">
                <a:latin typeface="Arial"/>
                <a:cs typeface="Arial"/>
              </a:rPr>
              <a:t>is certain </a:t>
            </a:r>
            <a:r>
              <a:rPr sz="1100" dirty="0">
                <a:latin typeface="Arial"/>
                <a:cs typeface="Arial"/>
              </a:rPr>
              <a:t>to </a:t>
            </a:r>
            <a:r>
              <a:rPr sz="1100" spc="-5" dirty="0">
                <a:latin typeface="Arial"/>
                <a:cs typeface="Arial"/>
              </a:rPr>
              <a:t>be </a:t>
            </a:r>
            <a:r>
              <a:rPr sz="1100" dirty="0">
                <a:latin typeface="Arial"/>
                <a:cs typeface="Arial"/>
              </a:rPr>
              <a:t>a </a:t>
            </a:r>
            <a:r>
              <a:rPr sz="1100" spc="-5" dirty="0">
                <a:latin typeface="Arial"/>
                <a:cs typeface="Arial"/>
              </a:rPr>
              <a:t>ripple </a:t>
            </a:r>
            <a:r>
              <a:rPr sz="1100" dirty="0">
                <a:latin typeface="Arial"/>
                <a:cs typeface="Arial"/>
              </a:rPr>
              <a:t>effect </a:t>
            </a:r>
            <a:r>
              <a:rPr lang="en-US" sz="1100" dirty="0">
                <a:latin typeface="Arial"/>
                <a:cs typeface="Arial"/>
              </a:rPr>
              <a:t>throughout</a:t>
            </a:r>
            <a:r>
              <a:rPr sz="1100" spc="-5" dirty="0">
                <a:latin typeface="Arial"/>
                <a:cs typeface="Arial"/>
              </a:rPr>
              <a:t> our community </a:t>
            </a:r>
            <a:r>
              <a:rPr sz="1100" dirty="0">
                <a:latin typeface="Arial"/>
                <a:cs typeface="Arial"/>
              </a:rPr>
              <a:t>that </a:t>
            </a:r>
            <a:r>
              <a:rPr sz="1100" spc="-5" dirty="0">
                <a:latin typeface="Arial"/>
                <a:cs typeface="Arial"/>
              </a:rPr>
              <a:t>ensures </a:t>
            </a:r>
            <a:r>
              <a:rPr sz="1100" dirty="0">
                <a:latin typeface="Arial"/>
                <a:cs typeface="Arial"/>
              </a:rPr>
              <a:t>a </a:t>
            </a:r>
            <a:r>
              <a:rPr sz="1100" spc="-5" dirty="0">
                <a:latin typeface="Arial"/>
                <a:cs typeface="Arial"/>
              </a:rPr>
              <a:t>positive impact.</a:t>
            </a:r>
            <a:r>
              <a:rPr lang="en-US" sz="1100" spc="-5" dirty="0">
                <a:latin typeface="Arial"/>
                <a:cs typeface="Arial"/>
              </a:rPr>
              <a:t> </a:t>
            </a:r>
            <a:r>
              <a:rPr sz="1100" spc="-5" dirty="0">
                <a:latin typeface="Arial"/>
                <a:cs typeface="Arial"/>
              </a:rPr>
              <a:t> </a:t>
            </a:r>
            <a:r>
              <a:rPr sz="1100" spc="-10" dirty="0">
                <a:latin typeface="Arial"/>
                <a:cs typeface="Arial"/>
              </a:rPr>
              <a:t>MSU </a:t>
            </a:r>
            <a:r>
              <a:rPr sz="1100" spc="-5" dirty="0">
                <a:latin typeface="Arial"/>
                <a:cs typeface="Arial"/>
              </a:rPr>
              <a:t>Extension is very proud </a:t>
            </a:r>
            <a:r>
              <a:rPr sz="1100" dirty="0">
                <a:latin typeface="Arial"/>
                <a:cs typeface="Arial"/>
              </a:rPr>
              <a:t>to </a:t>
            </a:r>
            <a:r>
              <a:rPr sz="1100" spc="-5" dirty="0">
                <a:latin typeface="Arial"/>
                <a:cs typeface="Arial"/>
              </a:rPr>
              <a:t>have </a:t>
            </a:r>
            <a:r>
              <a:rPr sz="1100" dirty="0">
                <a:latin typeface="Arial"/>
                <a:cs typeface="Arial"/>
              </a:rPr>
              <a:t>offered </a:t>
            </a:r>
            <a:r>
              <a:rPr sz="1100" spc="-5" dirty="0">
                <a:latin typeface="Arial"/>
                <a:cs typeface="Arial"/>
              </a:rPr>
              <a:t>mindfulness and </a:t>
            </a:r>
            <a:r>
              <a:rPr sz="1100" dirty="0">
                <a:latin typeface="Arial"/>
                <a:cs typeface="Arial"/>
              </a:rPr>
              <a:t>anger management </a:t>
            </a:r>
            <a:r>
              <a:rPr sz="1100" spc="-5" dirty="0">
                <a:latin typeface="Arial"/>
                <a:cs typeface="Arial"/>
              </a:rPr>
              <a:t>training </a:t>
            </a:r>
            <a:r>
              <a:rPr sz="1100" dirty="0">
                <a:latin typeface="Arial"/>
                <a:cs typeface="Arial"/>
              </a:rPr>
              <a:t>to </a:t>
            </a:r>
            <a:r>
              <a:rPr lang="en-US" sz="1100" dirty="0">
                <a:latin typeface="Arial"/>
                <a:cs typeface="Arial"/>
              </a:rPr>
              <a:t>Kent</a:t>
            </a:r>
            <a:r>
              <a:rPr sz="1100" spc="-5" dirty="0">
                <a:latin typeface="Arial"/>
                <a:cs typeface="Arial"/>
              </a:rPr>
              <a:t> County residents during 2021 as C</a:t>
            </a:r>
            <a:r>
              <a:rPr lang="en-US" sz="1100" spc="-5" dirty="0">
                <a:latin typeface="Arial"/>
                <a:cs typeface="Arial"/>
              </a:rPr>
              <a:t>OVID</a:t>
            </a:r>
            <a:r>
              <a:rPr sz="1100" spc="-5" dirty="0">
                <a:latin typeface="Arial"/>
                <a:cs typeface="Arial"/>
              </a:rPr>
              <a:t>-19 continues </a:t>
            </a:r>
            <a:r>
              <a:rPr sz="1100" dirty="0">
                <a:latin typeface="Arial"/>
                <a:cs typeface="Arial"/>
              </a:rPr>
              <a:t>to </a:t>
            </a:r>
            <a:r>
              <a:rPr sz="1100" spc="-5" dirty="0">
                <a:latin typeface="Arial"/>
                <a:cs typeface="Arial"/>
              </a:rPr>
              <a:t>put </a:t>
            </a:r>
            <a:r>
              <a:rPr sz="1100" dirty="0">
                <a:latin typeface="Arial"/>
                <a:cs typeface="Arial"/>
              </a:rPr>
              <a:t>a strain </a:t>
            </a:r>
            <a:r>
              <a:rPr sz="1100" spc="-5" dirty="0">
                <a:latin typeface="Arial"/>
                <a:cs typeface="Arial"/>
              </a:rPr>
              <a:t>on people's </a:t>
            </a:r>
            <a:r>
              <a:rPr sz="1100" spc="-10" dirty="0">
                <a:latin typeface="Arial"/>
                <a:cs typeface="Arial"/>
              </a:rPr>
              <a:t>lives </a:t>
            </a:r>
            <a:r>
              <a:rPr sz="1100" spc="-5" dirty="0">
                <a:latin typeface="Arial"/>
                <a:cs typeface="Arial"/>
              </a:rPr>
              <a:t>and mental health wellbeing. </a:t>
            </a:r>
            <a:r>
              <a:rPr sz="1100" dirty="0">
                <a:latin typeface="Arial"/>
                <a:cs typeface="Arial"/>
              </a:rPr>
              <a:t>In </a:t>
            </a:r>
            <a:r>
              <a:rPr sz="1100" spc="-5" dirty="0">
                <a:latin typeface="Arial"/>
                <a:cs typeface="Arial"/>
              </a:rPr>
              <a:t>2021, </a:t>
            </a:r>
            <a:r>
              <a:rPr lang="en-US" sz="1100" spc="-5" dirty="0">
                <a:latin typeface="Arial"/>
                <a:cs typeface="Arial"/>
              </a:rPr>
              <a:t>Kent</a:t>
            </a:r>
            <a:r>
              <a:rPr sz="1100" spc="-5" dirty="0">
                <a:latin typeface="Arial"/>
                <a:cs typeface="Arial"/>
              </a:rPr>
              <a:t> County </a:t>
            </a:r>
            <a:r>
              <a:rPr lang="en-US" sz="1100" spc="-5" dirty="0">
                <a:latin typeface="Arial"/>
                <a:cs typeface="Arial"/>
              </a:rPr>
              <a:t>r</a:t>
            </a:r>
            <a:r>
              <a:rPr sz="1100" spc="-5" dirty="0">
                <a:latin typeface="Arial"/>
                <a:cs typeface="Arial"/>
              </a:rPr>
              <a:t>esidents attended </a:t>
            </a:r>
            <a:r>
              <a:rPr lang="en-US" sz="1100" spc="-5" dirty="0">
                <a:latin typeface="Arial"/>
                <a:cs typeface="Arial"/>
              </a:rPr>
              <a:t>44</a:t>
            </a:r>
            <a:r>
              <a:rPr sz="1100" spc="-5" dirty="0">
                <a:latin typeface="Arial"/>
                <a:cs typeface="Arial"/>
              </a:rPr>
              <a:t> </a:t>
            </a:r>
            <a:r>
              <a:rPr sz="1100" dirty="0">
                <a:latin typeface="Arial"/>
                <a:cs typeface="Arial"/>
              </a:rPr>
              <a:t>different program</a:t>
            </a:r>
            <a:r>
              <a:rPr lang="en-US" sz="1100" dirty="0">
                <a:latin typeface="Arial"/>
                <a:cs typeface="Arial"/>
              </a:rPr>
              <a:t>s</a:t>
            </a:r>
            <a:r>
              <a:rPr sz="1100" dirty="0">
                <a:latin typeface="Arial"/>
                <a:cs typeface="Arial"/>
              </a:rPr>
              <a:t> (</a:t>
            </a:r>
            <a:r>
              <a:rPr lang="en-US" sz="1100" dirty="0">
                <a:latin typeface="Arial"/>
                <a:cs typeface="Arial"/>
              </a:rPr>
              <a:t>161 </a:t>
            </a:r>
            <a:r>
              <a:rPr sz="1100" spc="-5" dirty="0">
                <a:latin typeface="Arial"/>
                <a:cs typeface="Arial"/>
              </a:rPr>
              <a:t>participants).</a:t>
            </a:r>
            <a:r>
              <a:rPr lang="en-US" sz="1100" spc="-5" dirty="0">
                <a:latin typeface="Arial"/>
                <a:cs typeface="Arial"/>
              </a:rPr>
              <a:t> </a:t>
            </a:r>
            <a:r>
              <a:rPr lang="en-US" sz="1100" dirty="0">
                <a:effectLst/>
                <a:latin typeface="Arial"/>
                <a:ea typeface="Calibri" panose="020F0502020204030204" pitchFamily="34" charset="0"/>
                <a:cs typeface="Arial"/>
              </a:rPr>
              <a:t>In a continued effort to manage our mental health, residents (57 Kent County) dove deep into the ins and outs of how to change negative self-talk. We all have automatic thoughts, both positive and negative. Having more positive thoughts can influence how we manage stress. During this workshop, participants learned about the brains negativity bias and how it affects our response to stress, benefits of positive self-talk, and explored other tools for dealing with negative self-talk.</a:t>
            </a:r>
            <a:r>
              <a:rPr lang="en-US" sz="1100" dirty="0">
                <a:latin typeface="Arial"/>
                <a:ea typeface="Calibri" panose="020F0502020204030204" pitchFamily="34" charset="0"/>
                <a:cs typeface="Arial"/>
              </a:rPr>
              <a:t> </a:t>
            </a:r>
            <a:endParaRPr lang="en-US" sz="1100">
              <a:effectLst/>
              <a:latin typeface="Arial" panose="020B0604020202020204" pitchFamily="34" charset="0"/>
              <a:ea typeface="Calibri" panose="020F0502020204030204" pitchFamily="34" charset="0"/>
              <a:cs typeface="Arial" panose="020B0604020202020204" pitchFamily="34" charset="0"/>
            </a:endParaRPr>
          </a:p>
          <a:p>
            <a:endParaRPr lang="en-US" sz="1100">
              <a:latin typeface="Arial" panose="020B0604020202020204" pitchFamily="34" charset="0"/>
              <a:ea typeface="Calibri" panose="020F0502020204030204" pitchFamily="34" charset="0"/>
              <a:cs typeface="Arial" panose="020B0604020202020204" pitchFamily="34" charset="0"/>
            </a:endParaRPr>
          </a:p>
          <a:p>
            <a:r>
              <a:rPr lang="en-US" sz="1100" b="1" dirty="0">
                <a:effectLst/>
                <a:latin typeface="Arial"/>
                <a:ea typeface="Calibri" panose="020F0502020204030204" pitchFamily="34" charset="0"/>
                <a:cs typeface="Arial"/>
              </a:rPr>
              <a:t>SNAP-ED</a:t>
            </a:r>
            <a:endParaRPr lang="en-US" sz="1100" dirty="0">
              <a:effectLst/>
              <a:latin typeface="Arial"/>
              <a:ea typeface="Calibri" panose="020F0502020204030204" pitchFamily="34" charset="0"/>
              <a:cs typeface="Arial"/>
            </a:endParaRPr>
          </a:p>
          <a:p>
            <a:r>
              <a:rPr lang="en-US" sz="1100" dirty="0">
                <a:effectLst/>
                <a:latin typeface="Arial"/>
                <a:ea typeface="Calibri" panose="020F0502020204030204" pitchFamily="34" charset="0"/>
                <a:cs typeface="Arial"/>
              </a:rPr>
              <a:t>MSU Extension serves as an implementing agency for two federal nutrition grants – the Supplemental Nutrition Assistance Program – Education and the Expanded Food and Nutrition Education Program. Together, Extension’s six community nutrition instructors provided programming around </a:t>
            </a:r>
            <a:r>
              <a:rPr lang="en-US" sz="1100" dirty="0">
                <a:latin typeface="Arial"/>
                <a:ea typeface="Calibri" panose="020F0502020204030204" pitchFamily="34" charset="0"/>
                <a:cs typeface="Arial"/>
              </a:rPr>
              <a:t>topics</a:t>
            </a:r>
            <a:r>
              <a:rPr lang="en-US" sz="1100" dirty="0">
                <a:effectLst/>
                <a:latin typeface="Arial"/>
                <a:ea typeface="Calibri" panose="020F0502020204030204" pitchFamily="34" charset="0"/>
                <a:cs typeface="Arial"/>
              </a:rPr>
              <a:t> such as eating healthy, budgeting healthy food plans, how to </a:t>
            </a:r>
            <a:r>
              <a:rPr lang="en-US" sz="1100" dirty="0">
                <a:latin typeface="Arial"/>
                <a:ea typeface="Calibri" panose="020F0502020204030204" pitchFamily="34" charset="0"/>
                <a:cs typeface="Arial"/>
              </a:rPr>
              <a:t>read</a:t>
            </a:r>
            <a:r>
              <a:rPr lang="en-US" sz="1100" dirty="0">
                <a:effectLst/>
                <a:latin typeface="Arial"/>
                <a:ea typeface="Calibri" panose="020F0502020204030204" pitchFamily="34" charset="0"/>
                <a:cs typeface="Arial"/>
              </a:rPr>
              <a:t> nutrition facts labels, healthy snacking among many more. They reached over 400 youth and families in 2021.</a:t>
            </a:r>
            <a:r>
              <a:rPr lang="en-US" sz="1100" dirty="0">
                <a:latin typeface="Arial"/>
                <a:ea typeface="Calibri" panose="020F0502020204030204" pitchFamily="34" charset="0"/>
                <a:cs typeface="Arial"/>
              </a:rPr>
              <a:t> </a:t>
            </a:r>
            <a:endParaRPr lang="en-US" sz="1100">
              <a:effectLst/>
              <a:latin typeface="Arial" panose="020B0604020202020204" pitchFamily="34" charset="0"/>
              <a:ea typeface="Calibri" panose="020F0502020204030204" pitchFamily="34" charset="0"/>
              <a:cs typeface="Arial" panose="020B0604020202020204" pitchFamily="34" charset="0"/>
            </a:endParaRPr>
          </a:p>
          <a:p>
            <a:endParaRPr lang="en-US" sz="1100">
              <a:effectLst/>
              <a:latin typeface="Arial" panose="020B0604020202020204" pitchFamily="34" charset="0"/>
              <a:ea typeface="Calibri" panose="020F0502020204030204" pitchFamily="34" charset="0"/>
              <a:cs typeface="Arial" panose="020B0604020202020204" pitchFamily="34" charset="0"/>
            </a:endParaRPr>
          </a:p>
          <a:p>
            <a:r>
              <a:rPr lang="en-US" sz="1100" b="1" dirty="0">
                <a:latin typeface="Arial"/>
                <a:ea typeface="Calibri" panose="020F0502020204030204" pitchFamily="34" charset="0"/>
                <a:cs typeface="Arial"/>
              </a:rPr>
              <a:t>Financial Literacy </a:t>
            </a:r>
          </a:p>
          <a:p>
            <a:r>
              <a:rPr lang="en-US" sz="1100" spc="-5" dirty="0">
                <a:latin typeface="Arial"/>
                <a:cs typeface="Arial"/>
              </a:rPr>
              <a:t>MSU Extension's Financial and Homeownership Educator, Jinnifer Ortquist, diversified her program offering in 2021 and was able to take a hybrid approach to her classes. Her classes included "Tips to Building Credit," "Homebuyer education," "Pre-purchase Counseling," "Making a Spending Plan Work For You," "Money Management," "Adulting 101," and "Retirement Myths and Facts." MSU Extension reached 348 individuals with this programming. </a:t>
            </a:r>
            <a:endParaRPr lang="en-US" sz="1100" spc="-5" dirty="0">
              <a:latin typeface="Arial" panose="020B0604020202020204" pitchFamily="34" charset="0"/>
              <a:cs typeface="Arial" panose="020B0604020202020204" pitchFamily="34" charset="0"/>
            </a:endParaRPr>
          </a:p>
          <a:p>
            <a:endParaRPr lang="en-US" sz="1100" spc="-5">
              <a:solidFill>
                <a:srgbClr val="004431"/>
              </a:solidFill>
              <a:latin typeface="Arial" panose="020B0604020202020204" pitchFamily="34" charset="0"/>
              <a:cs typeface="Arial" panose="020B0604020202020204" pitchFamily="34" charset="0"/>
            </a:endParaRPr>
          </a:p>
        </p:txBody>
      </p:sp>
      <p:sp>
        <p:nvSpPr>
          <p:cNvPr id="4" name="object 43">
            <a:extLst>
              <a:ext uri="{FF2B5EF4-FFF2-40B4-BE49-F238E27FC236}">
                <a16:creationId xmlns:a16="http://schemas.microsoft.com/office/drawing/2014/main" id="{BB7BEE9B-971F-4B28-9455-1D529A20B051}"/>
              </a:ext>
            </a:extLst>
          </p:cNvPr>
          <p:cNvSpPr txBox="1"/>
          <p:nvPr/>
        </p:nvSpPr>
        <p:spPr>
          <a:xfrm>
            <a:off x="868982" y="2790039"/>
            <a:ext cx="2133600" cy="1197764"/>
          </a:xfrm>
          <a:prstGeom prst="rect">
            <a:avLst/>
          </a:prstGeom>
        </p:spPr>
        <p:txBody>
          <a:bodyPr vert="horz" wrap="square" lIns="0" tIns="12700" rIns="0" bIns="0" rtlCol="0">
            <a:spAutoFit/>
          </a:bodyPr>
          <a:lstStyle/>
          <a:p>
            <a:pPr marL="62230" indent="-50165">
              <a:lnSpc>
                <a:spcPct val="100000"/>
              </a:lnSpc>
              <a:spcBef>
                <a:spcPts val="100"/>
              </a:spcBef>
              <a:buSzPct val="90909"/>
              <a:buChar char="•"/>
              <a:tabLst>
                <a:tab pos="62865" algn="l"/>
              </a:tabLst>
            </a:pPr>
            <a:r>
              <a:rPr lang="en-US" sz="1100" spc="-5">
                <a:solidFill>
                  <a:srgbClr val="202429"/>
                </a:solidFill>
                <a:latin typeface="Arial"/>
                <a:cs typeface="Arial"/>
              </a:rPr>
              <a:t> Pantry Food Safety</a:t>
            </a:r>
            <a:endParaRPr lang="en-US" sz="1100">
              <a:latin typeface="Arial"/>
              <a:cs typeface="Arial"/>
            </a:endParaRPr>
          </a:p>
          <a:p>
            <a:pPr marL="12700" marR="278130">
              <a:lnSpc>
                <a:spcPct val="100000"/>
              </a:lnSpc>
              <a:buSzPct val="90909"/>
              <a:buChar char="•"/>
              <a:tabLst>
                <a:tab pos="62865" algn="l"/>
              </a:tabLst>
            </a:pPr>
            <a:r>
              <a:rPr lang="en-US" sz="1100">
                <a:solidFill>
                  <a:srgbClr val="202429"/>
                </a:solidFill>
                <a:latin typeface="Arial"/>
                <a:cs typeface="Arial"/>
              </a:rPr>
              <a:t> Winter Food Preservation</a:t>
            </a:r>
            <a:endParaRPr lang="en-US" sz="1100">
              <a:latin typeface="Arial"/>
              <a:cs typeface="Arial"/>
            </a:endParaRPr>
          </a:p>
          <a:p>
            <a:pPr marL="12700" marR="463550">
              <a:lnSpc>
                <a:spcPct val="100000"/>
              </a:lnSpc>
              <a:spcBef>
                <a:spcPts val="5"/>
              </a:spcBef>
              <a:buSzPct val="90909"/>
              <a:buChar char="•"/>
              <a:tabLst>
                <a:tab pos="62865" algn="l"/>
              </a:tabLst>
            </a:pPr>
            <a:r>
              <a:rPr lang="en-US" sz="1100" spc="-5">
                <a:solidFill>
                  <a:srgbClr val="202429"/>
                </a:solidFill>
                <a:latin typeface="Arial"/>
                <a:cs typeface="Arial"/>
              </a:rPr>
              <a:t> Food Safety Q &amp; A</a:t>
            </a:r>
            <a:endParaRPr lang="en-US" sz="1100">
              <a:latin typeface="Arial"/>
              <a:cs typeface="Arial"/>
            </a:endParaRPr>
          </a:p>
          <a:p>
            <a:pPr marL="62230" indent="-50165">
              <a:lnSpc>
                <a:spcPct val="100000"/>
              </a:lnSpc>
              <a:buSzPct val="90909"/>
              <a:buChar char="•"/>
              <a:tabLst>
                <a:tab pos="62865" algn="l"/>
              </a:tabLst>
            </a:pPr>
            <a:r>
              <a:rPr lang="en-US" sz="1100">
                <a:solidFill>
                  <a:srgbClr val="202429"/>
                </a:solidFill>
                <a:latin typeface="Arial"/>
                <a:cs typeface="Arial"/>
              </a:rPr>
              <a:t> Michigan Cottage Food Law</a:t>
            </a:r>
            <a:endParaRPr lang="en-US" sz="1100">
              <a:latin typeface="Arial"/>
              <a:cs typeface="Arial"/>
            </a:endParaRPr>
          </a:p>
          <a:p>
            <a:pPr marL="62230" indent="-50165">
              <a:lnSpc>
                <a:spcPct val="100000"/>
              </a:lnSpc>
              <a:buSzPct val="90909"/>
              <a:buChar char="•"/>
              <a:tabLst>
                <a:tab pos="62865" algn="l"/>
              </a:tabLst>
            </a:pPr>
            <a:r>
              <a:rPr lang="en-US" sz="1100" spc="-5">
                <a:solidFill>
                  <a:srgbClr val="202429"/>
                </a:solidFill>
                <a:latin typeface="Arial"/>
                <a:cs typeface="Arial"/>
              </a:rPr>
              <a:t> Investigating Food With Science</a:t>
            </a:r>
            <a:endParaRPr lang="en-US" sz="1100">
              <a:latin typeface="Arial"/>
              <a:cs typeface="Arial"/>
            </a:endParaRPr>
          </a:p>
          <a:p>
            <a:pPr marL="12700" marR="5080">
              <a:lnSpc>
                <a:spcPct val="100000"/>
              </a:lnSpc>
              <a:buSzPct val="90909"/>
              <a:buChar char="•"/>
              <a:tabLst>
                <a:tab pos="62865" algn="l"/>
              </a:tabLst>
            </a:pPr>
            <a:r>
              <a:rPr lang="en-US" sz="1100">
                <a:solidFill>
                  <a:srgbClr val="202429"/>
                </a:solidFill>
                <a:latin typeface="Arial"/>
                <a:cs typeface="Arial"/>
              </a:rPr>
              <a:t> Food Safety for Food Service Workers</a:t>
            </a:r>
            <a:endParaRPr lang="en-US" sz="1100" spc="-5">
              <a:solidFill>
                <a:srgbClr val="202429"/>
              </a:solidFill>
              <a:latin typeface="Arial"/>
              <a:cs typeface="Arial"/>
            </a:endParaRPr>
          </a:p>
        </p:txBody>
      </p:sp>
      <p:sp>
        <p:nvSpPr>
          <p:cNvPr id="5" name="object 43">
            <a:extLst>
              <a:ext uri="{FF2B5EF4-FFF2-40B4-BE49-F238E27FC236}">
                <a16:creationId xmlns:a16="http://schemas.microsoft.com/office/drawing/2014/main" id="{A85988BA-7417-42A5-BB59-FCA187E23543}"/>
              </a:ext>
            </a:extLst>
          </p:cNvPr>
          <p:cNvSpPr txBox="1"/>
          <p:nvPr/>
        </p:nvSpPr>
        <p:spPr>
          <a:xfrm>
            <a:off x="4525827" y="2783245"/>
            <a:ext cx="2042511" cy="1197764"/>
          </a:xfrm>
          <a:prstGeom prst="rect">
            <a:avLst/>
          </a:prstGeom>
        </p:spPr>
        <p:txBody>
          <a:bodyPr vert="horz" wrap="square" lIns="0" tIns="12700" rIns="0" bIns="0" rtlCol="0">
            <a:spAutoFit/>
          </a:bodyPr>
          <a:lstStyle/>
          <a:p>
            <a:pPr marL="62230" indent="-50165">
              <a:lnSpc>
                <a:spcPct val="100000"/>
              </a:lnSpc>
              <a:spcBef>
                <a:spcPts val="100"/>
              </a:spcBef>
              <a:buSzPct val="90909"/>
              <a:buChar char="•"/>
              <a:tabLst>
                <a:tab pos="62865" algn="l"/>
              </a:tabLst>
            </a:pPr>
            <a:r>
              <a:rPr lang="en-US" sz="1100" spc="-5">
                <a:solidFill>
                  <a:srgbClr val="202429"/>
                </a:solidFill>
                <a:latin typeface="Arial"/>
                <a:cs typeface="Arial"/>
              </a:rPr>
              <a:t> Knives 101</a:t>
            </a:r>
            <a:endParaRPr lang="en-US" sz="1100">
              <a:latin typeface="Arial"/>
              <a:cs typeface="Arial"/>
            </a:endParaRPr>
          </a:p>
          <a:p>
            <a:pPr marL="12700" marR="278130">
              <a:lnSpc>
                <a:spcPct val="100000"/>
              </a:lnSpc>
              <a:buSzPct val="90909"/>
              <a:buChar char="•"/>
              <a:tabLst>
                <a:tab pos="62865" algn="l"/>
              </a:tabLst>
            </a:pPr>
            <a:r>
              <a:rPr lang="en-US" sz="1100">
                <a:solidFill>
                  <a:srgbClr val="202429"/>
                </a:solidFill>
                <a:latin typeface="Arial"/>
                <a:cs typeface="Arial"/>
              </a:rPr>
              <a:t> Spring Food Preservation</a:t>
            </a:r>
            <a:endParaRPr lang="en-US" sz="1100">
              <a:latin typeface="Arial"/>
              <a:cs typeface="Arial"/>
            </a:endParaRPr>
          </a:p>
          <a:p>
            <a:pPr marL="12700" marR="463550">
              <a:lnSpc>
                <a:spcPct val="100000"/>
              </a:lnSpc>
              <a:spcBef>
                <a:spcPts val="5"/>
              </a:spcBef>
              <a:buSzPct val="90909"/>
              <a:buChar char="•"/>
              <a:tabLst>
                <a:tab pos="62865" algn="l"/>
              </a:tabLst>
            </a:pPr>
            <a:r>
              <a:rPr lang="en-US" sz="1100" spc="-5">
                <a:solidFill>
                  <a:srgbClr val="202429"/>
                </a:solidFill>
                <a:latin typeface="Arial"/>
                <a:cs typeface="Arial"/>
              </a:rPr>
              <a:t> Pressure Canning</a:t>
            </a:r>
            <a:endParaRPr lang="en-US" sz="1100">
              <a:latin typeface="Arial"/>
              <a:cs typeface="Arial"/>
            </a:endParaRPr>
          </a:p>
          <a:p>
            <a:pPr marL="62230" indent="-50165">
              <a:lnSpc>
                <a:spcPct val="100000"/>
              </a:lnSpc>
              <a:buSzPct val="90909"/>
              <a:buChar char="•"/>
              <a:tabLst>
                <a:tab pos="62865" algn="l"/>
              </a:tabLst>
            </a:pPr>
            <a:r>
              <a:rPr lang="en-US" sz="1100">
                <a:solidFill>
                  <a:srgbClr val="202429"/>
                </a:solidFill>
                <a:latin typeface="Arial"/>
                <a:cs typeface="Arial"/>
              </a:rPr>
              <a:t> Shopping &amp; Storing MI Fresh Produce</a:t>
            </a:r>
            <a:endParaRPr lang="en-US" sz="1100">
              <a:latin typeface="Arial"/>
              <a:cs typeface="Arial"/>
            </a:endParaRPr>
          </a:p>
          <a:p>
            <a:pPr marL="62230" indent="-50165">
              <a:lnSpc>
                <a:spcPct val="100000"/>
              </a:lnSpc>
              <a:buSzPct val="90909"/>
              <a:buChar char="•"/>
              <a:tabLst>
                <a:tab pos="62865" algn="l"/>
              </a:tabLst>
            </a:pPr>
            <a:r>
              <a:rPr lang="en-US" sz="1100" spc="-5">
                <a:solidFill>
                  <a:srgbClr val="202429"/>
                </a:solidFill>
                <a:latin typeface="Arial"/>
                <a:cs typeface="Arial"/>
              </a:rPr>
              <a:t> Safe Food = Healthy Kids</a:t>
            </a:r>
            <a:endParaRPr lang="en-US" sz="1100">
              <a:latin typeface="Arial"/>
              <a:cs typeface="Arial"/>
            </a:endParaRPr>
          </a:p>
          <a:p>
            <a:pPr marL="12700" marR="5080">
              <a:lnSpc>
                <a:spcPct val="100000"/>
              </a:lnSpc>
              <a:buSzPct val="90909"/>
              <a:buChar char="•"/>
              <a:tabLst>
                <a:tab pos="62865" algn="l"/>
              </a:tabLst>
            </a:pPr>
            <a:r>
              <a:rPr lang="en-US" sz="1100">
                <a:solidFill>
                  <a:srgbClr val="202429"/>
                </a:solidFill>
                <a:latin typeface="Arial"/>
                <a:cs typeface="Arial"/>
              </a:rPr>
              <a:t> Food Security - GVSU</a:t>
            </a:r>
            <a:endParaRPr lang="en-US" sz="11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0">
            <a:extLst>
              <a:ext uri="{FF2B5EF4-FFF2-40B4-BE49-F238E27FC236}">
                <a16:creationId xmlns:a16="http://schemas.microsoft.com/office/drawing/2014/main" id="{6DB46ED1-2BFC-45C6-84A7-02F83153374A}"/>
              </a:ext>
            </a:extLst>
          </p:cNvPr>
          <p:cNvSpPr txBox="1"/>
          <p:nvPr/>
        </p:nvSpPr>
        <p:spPr>
          <a:xfrm>
            <a:off x="2971800" y="1447800"/>
            <a:ext cx="2271395" cy="299720"/>
          </a:xfrm>
          <a:prstGeom prst="rect">
            <a:avLst/>
          </a:prstGeom>
        </p:spPr>
        <p:txBody>
          <a:bodyPr vert="horz" wrap="square" lIns="0" tIns="12700" rIns="0" bIns="0" rtlCol="0">
            <a:spAutoFit/>
          </a:bodyPr>
          <a:lstStyle/>
          <a:p>
            <a:pPr marL="12700">
              <a:lnSpc>
                <a:spcPct val="100000"/>
              </a:lnSpc>
              <a:spcBef>
                <a:spcPts val="100"/>
              </a:spcBef>
            </a:pPr>
            <a:r>
              <a:rPr lang="en-US" b="1" spc="-15">
                <a:solidFill>
                  <a:srgbClr val="004431"/>
                </a:solidFill>
                <a:latin typeface="Arial"/>
                <a:cs typeface="Arial"/>
              </a:rPr>
              <a:t>Kent</a:t>
            </a:r>
            <a:r>
              <a:rPr sz="1800" b="1" spc="-15">
                <a:solidFill>
                  <a:srgbClr val="004431"/>
                </a:solidFill>
                <a:latin typeface="Arial"/>
                <a:cs typeface="Arial"/>
              </a:rPr>
              <a:t> </a:t>
            </a:r>
            <a:r>
              <a:rPr sz="1800" b="1" spc="-5">
                <a:solidFill>
                  <a:srgbClr val="004431"/>
                </a:solidFill>
                <a:latin typeface="Arial"/>
                <a:cs typeface="Arial"/>
              </a:rPr>
              <a:t>County</a:t>
            </a:r>
            <a:r>
              <a:rPr sz="1800" b="1" spc="10">
                <a:solidFill>
                  <a:srgbClr val="004431"/>
                </a:solidFill>
                <a:latin typeface="Arial"/>
                <a:cs typeface="Arial"/>
              </a:rPr>
              <a:t> </a:t>
            </a:r>
            <a:r>
              <a:rPr sz="1800" b="1" spc="-10">
                <a:solidFill>
                  <a:srgbClr val="004431"/>
                </a:solidFill>
                <a:latin typeface="Arial"/>
                <a:cs typeface="Arial"/>
              </a:rPr>
              <a:t>2021</a:t>
            </a:r>
            <a:endParaRPr sz="1800">
              <a:latin typeface="Arial"/>
              <a:cs typeface="Arial"/>
            </a:endParaRPr>
          </a:p>
        </p:txBody>
      </p:sp>
      <p:sp>
        <p:nvSpPr>
          <p:cNvPr id="3" name="object 41">
            <a:extLst>
              <a:ext uri="{FF2B5EF4-FFF2-40B4-BE49-F238E27FC236}">
                <a16:creationId xmlns:a16="http://schemas.microsoft.com/office/drawing/2014/main" id="{91B7AC01-D56F-40EA-ABBE-AE739E671743}"/>
              </a:ext>
            </a:extLst>
          </p:cNvPr>
          <p:cNvSpPr txBox="1"/>
          <p:nvPr/>
        </p:nvSpPr>
        <p:spPr>
          <a:xfrm>
            <a:off x="476955" y="1905000"/>
            <a:ext cx="6760775" cy="1399101"/>
          </a:xfrm>
          <a:prstGeom prst="rect">
            <a:avLst/>
          </a:prstGeom>
        </p:spPr>
        <p:txBody>
          <a:bodyPr vert="horz" wrap="square" lIns="0" tIns="125730" rIns="0" bIns="0" rtlCol="0" anchor="t">
            <a:spAutoFit/>
          </a:bodyPr>
          <a:lstStyle/>
          <a:p>
            <a:pPr marL="12700">
              <a:spcBef>
                <a:spcPts val="990"/>
              </a:spcBef>
            </a:pPr>
            <a:r>
              <a:rPr lang="en-US" sz="1600" b="1" spc="-10">
                <a:solidFill>
                  <a:srgbClr val="004431"/>
                </a:solidFill>
                <a:latin typeface="Arial"/>
                <a:cs typeface="Arial"/>
              </a:rPr>
              <a:t>Consumer</a:t>
            </a:r>
            <a:r>
              <a:rPr lang="en-US" sz="1600" b="1" spc="20">
                <a:solidFill>
                  <a:srgbClr val="004431"/>
                </a:solidFill>
                <a:latin typeface="Arial"/>
                <a:cs typeface="Arial"/>
              </a:rPr>
              <a:t> </a:t>
            </a:r>
            <a:r>
              <a:rPr lang="en-US" sz="1600" b="1" spc="-5">
                <a:solidFill>
                  <a:srgbClr val="004431"/>
                </a:solidFill>
                <a:latin typeface="Arial"/>
                <a:cs typeface="Arial"/>
              </a:rPr>
              <a:t>Horticulture</a:t>
            </a:r>
            <a:endParaRPr lang="en-US" sz="1600" b="1" spc="-5">
              <a:solidFill>
                <a:srgbClr val="000000"/>
              </a:solidFill>
              <a:latin typeface="Arial"/>
              <a:cs typeface="Arial"/>
            </a:endParaRPr>
          </a:p>
          <a:p>
            <a:pPr marL="12700" marR="5080">
              <a:lnSpc>
                <a:spcPts val="1190"/>
              </a:lnSpc>
              <a:spcBef>
                <a:spcPts val="770"/>
              </a:spcBef>
            </a:pPr>
            <a:r>
              <a:rPr lang="en-US" sz="1100">
                <a:solidFill>
                  <a:srgbClr val="000000"/>
                </a:solidFill>
                <a:latin typeface="Arial"/>
                <a:cs typeface="Calibri"/>
              </a:rPr>
              <a:t>In 2021, 2157 Kent residents took classes and accessed resources from the MSU Extension Consumer Horticulture team. These classes help equip residents with knowledge and training they need to implement  environmentally responsible gardening practices. Through continued education, knowledge sharing and creation of more livable communities, the MSU Extension Consumer Horticulture program continues to make the Great Lakes State one of the most diversely beautiful states in the country. Below are examples of classes accessed by Kent residents:</a:t>
            </a:r>
            <a:endParaRPr sz="1100">
              <a:solidFill>
                <a:srgbClr val="000000"/>
              </a:solidFill>
              <a:latin typeface="Arial"/>
              <a:cs typeface="Calibri"/>
            </a:endParaRPr>
          </a:p>
        </p:txBody>
      </p:sp>
      <p:sp>
        <p:nvSpPr>
          <p:cNvPr id="4" name="object 43">
            <a:extLst>
              <a:ext uri="{FF2B5EF4-FFF2-40B4-BE49-F238E27FC236}">
                <a16:creationId xmlns:a16="http://schemas.microsoft.com/office/drawing/2014/main" id="{3D0D8537-F791-4214-9E1F-E909C0526F2E}"/>
              </a:ext>
            </a:extLst>
          </p:cNvPr>
          <p:cNvSpPr txBox="1"/>
          <p:nvPr/>
        </p:nvSpPr>
        <p:spPr>
          <a:xfrm>
            <a:off x="2916797" y="3346453"/>
            <a:ext cx="2042511" cy="1536318"/>
          </a:xfrm>
          <a:prstGeom prst="rect">
            <a:avLst/>
          </a:prstGeom>
        </p:spPr>
        <p:txBody>
          <a:bodyPr vert="horz" wrap="square" lIns="0" tIns="12700" rIns="0" bIns="0" rtlCol="0">
            <a:spAutoFit/>
          </a:bodyPr>
          <a:lstStyle/>
          <a:p>
            <a:pPr marL="62230" indent="-50165">
              <a:lnSpc>
                <a:spcPct val="100000"/>
              </a:lnSpc>
              <a:spcBef>
                <a:spcPts val="100"/>
              </a:spcBef>
              <a:buSzPct val="90909"/>
              <a:buChar char="•"/>
              <a:tabLst>
                <a:tab pos="62865" algn="l"/>
              </a:tabLst>
            </a:pPr>
            <a:r>
              <a:rPr lang="en-US" sz="1100" spc="-5" dirty="0">
                <a:solidFill>
                  <a:srgbClr val="202429"/>
                </a:solidFill>
                <a:latin typeface="Arial"/>
                <a:cs typeface="Arial"/>
              </a:rPr>
              <a:t>Basic Home</a:t>
            </a:r>
            <a:r>
              <a:rPr lang="en-US" sz="1100" spc="-30" dirty="0">
                <a:solidFill>
                  <a:srgbClr val="202429"/>
                </a:solidFill>
                <a:latin typeface="Arial"/>
                <a:cs typeface="Arial"/>
              </a:rPr>
              <a:t> </a:t>
            </a:r>
            <a:r>
              <a:rPr lang="en-US" sz="1100" spc="-5" dirty="0">
                <a:solidFill>
                  <a:srgbClr val="202429"/>
                </a:solidFill>
                <a:latin typeface="Arial"/>
                <a:cs typeface="Arial"/>
              </a:rPr>
              <a:t>Hydroponics</a:t>
            </a:r>
            <a:endParaRPr lang="en-US" sz="1100" dirty="0">
              <a:latin typeface="Arial"/>
              <a:cs typeface="Arial"/>
            </a:endParaRPr>
          </a:p>
          <a:p>
            <a:pPr marL="12700" marR="278130">
              <a:lnSpc>
                <a:spcPct val="100000"/>
              </a:lnSpc>
              <a:buSzPct val="90909"/>
              <a:buChar char="•"/>
              <a:tabLst>
                <a:tab pos="62865" algn="l"/>
              </a:tabLst>
            </a:pPr>
            <a:r>
              <a:rPr lang="en-US" sz="1100" dirty="0">
                <a:solidFill>
                  <a:srgbClr val="202429"/>
                </a:solidFill>
                <a:latin typeface="Arial"/>
                <a:cs typeface="Arial"/>
              </a:rPr>
              <a:t>Master Gardener Training</a:t>
            </a:r>
            <a:endParaRPr lang="en-US" sz="1100" dirty="0">
              <a:latin typeface="Arial"/>
              <a:cs typeface="Arial"/>
            </a:endParaRPr>
          </a:p>
          <a:p>
            <a:pPr marL="12700" marR="463550">
              <a:lnSpc>
                <a:spcPct val="100000"/>
              </a:lnSpc>
              <a:spcBef>
                <a:spcPts val="5"/>
              </a:spcBef>
              <a:buSzPct val="90909"/>
              <a:buChar char="•"/>
              <a:tabLst>
                <a:tab pos="62865" algn="l"/>
              </a:tabLst>
            </a:pPr>
            <a:r>
              <a:rPr lang="en-US" sz="1100" spc="-5" dirty="0">
                <a:solidFill>
                  <a:srgbClr val="202429"/>
                </a:solidFill>
                <a:latin typeface="Arial"/>
                <a:cs typeface="Arial"/>
              </a:rPr>
              <a:t>Interactive</a:t>
            </a:r>
            <a:r>
              <a:rPr lang="en-US" sz="1100" spc="-75" dirty="0">
                <a:solidFill>
                  <a:srgbClr val="202429"/>
                </a:solidFill>
                <a:latin typeface="Arial"/>
                <a:cs typeface="Arial"/>
              </a:rPr>
              <a:t> </a:t>
            </a:r>
            <a:r>
              <a:rPr lang="en-US" sz="1100" spc="-5" dirty="0">
                <a:solidFill>
                  <a:srgbClr val="202429"/>
                </a:solidFill>
                <a:latin typeface="Arial"/>
                <a:cs typeface="Arial"/>
              </a:rPr>
              <a:t>Pruning  </a:t>
            </a:r>
            <a:r>
              <a:rPr lang="en-US" sz="1100" dirty="0">
                <a:solidFill>
                  <a:srgbClr val="202429"/>
                </a:solidFill>
                <a:latin typeface="Arial"/>
                <a:cs typeface="Arial"/>
              </a:rPr>
              <a:t>Workshops</a:t>
            </a:r>
            <a:endParaRPr lang="en-US" sz="1100" dirty="0">
              <a:latin typeface="Arial"/>
              <a:cs typeface="Arial"/>
            </a:endParaRPr>
          </a:p>
          <a:p>
            <a:pPr marL="62230" indent="-50165">
              <a:lnSpc>
                <a:spcPct val="100000"/>
              </a:lnSpc>
              <a:buSzPct val="90909"/>
              <a:buChar char="•"/>
              <a:tabLst>
                <a:tab pos="62865" algn="l"/>
              </a:tabLst>
            </a:pPr>
            <a:r>
              <a:rPr lang="en-US" sz="1100" dirty="0">
                <a:solidFill>
                  <a:srgbClr val="202429"/>
                </a:solidFill>
                <a:latin typeface="Arial"/>
                <a:cs typeface="Arial"/>
              </a:rPr>
              <a:t>Tree </a:t>
            </a:r>
            <a:r>
              <a:rPr lang="en-US" sz="1100" spc="-5" dirty="0">
                <a:solidFill>
                  <a:srgbClr val="202429"/>
                </a:solidFill>
                <a:latin typeface="Arial"/>
                <a:cs typeface="Arial"/>
              </a:rPr>
              <a:t>Fruit</a:t>
            </a:r>
            <a:r>
              <a:rPr lang="en-US" sz="1100" spc="-45" dirty="0">
                <a:solidFill>
                  <a:srgbClr val="202429"/>
                </a:solidFill>
                <a:latin typeface="Arial"/>
                <a:cs typeface="Arial"/>
              </a:rPr>
              <a:t> </a:t>
            </a:r>
            <a:r>
              <a:rPr lang="en-US" sz="1100" spc="-5" dirty="0">
                <a:solidFill>
                  <a:srgbClr val="202429"/>
                </a:solidFill>
                <a:latin typeface="Arial"/>
                <a:cs typeface="Arial"/>
              </a:rPr>
              <a:t>Pruning</a:t>
            </a:r>
            <a:endParaRPr lang="en-US" sz="1100">
              <a:latin typeface="Arial"/>
              <a:cs typeface="Arial"/>
            </a:endParaRPr>
          </a:p>
          <a:p>
            <a:pPr marL="62230" indent="-50165">
              <a:lnSpc>
                <a:spcPct val="100000"/>
              </a:lnSpc>
              <a:buSzPct val="90909"/>
              <a:buChar char="•"/>
              <a:tabLst>
                <a:tab pos="62865" algn="l"/>
              </a:tabLst>
            </a:pPr>
            <a:r>
              <a:rPr lang="en-US" sz="1100" spc="-5" dirty="0">
                <a:solidFill>
                  <a:srgbClr val="202429"/>
                </a:solidFill>
                <a:latin typeface="Arial"/>
                <a:cs typeface="Arial"/>
              </a:rPr>
              <a:t>Backyard Fruit</a:t>
            </a:r>
            <a:r>
              <a:rPr lang="en-US" sz="1100" spc="-40" dirty="0">
                <a:solidFill>
                  <a:srgbClr val="202429"/>
                </a:solidFill>
                <a:latin typeface="Arial"/>
                <a:cs typeface="Arial"/>
              </a:rPr>
              <a:t> </a:t>
            </a:r>
            <a:r>
              <a:rPr lang="en-US" sz="1100" spc="-5" dirty="0">
                <a:solidFill>
                  <a:srgbClr val="202429"/>
                </a:solidFill>
                <a:latin typeface="Arial"/>
                <a:cs typeface="Arial"/>
              </a:rPr>
              <a:t>101</a:t>
            </a:r>
            <a:endParaRPr lang="en-US" sz="1100" dirty="0">
              <a:latin typeface="Arial"/>
              <a:cs typeface="Arial"/>
            </a:endParaRPr>
          </a:p>
          <a:p>
            <a:pPr marL="12700" marR="5080">
              <a:lnSpc>
                <a:spcPct val="100000"/>
              </a:lnSpc>
              <a:buSzPct val="90909"/>
              <a:buChar char="•"/>
              <a:tabLst>
                <a:tab pos="62865" algn="l"/>
              </a:tabLst>
            </a:pPr>
            <a:r>
              <a:rPr lang="en-US" sz="1100" dirty="0">
                <a:solidFill>
                  <a:srgbClr val="202429"/>
                </a:solidFill>
                <a:latin typeface="Arial"/>
                <a:cs typeface="Arial"/>
              </a:rPr>
              <a:t>Let's </a:t>
            </a:r>
            <a:r>
              <a:rPr lang="en-US" sz="1100" spc="-5" dirty="0">
                <a:solidFill>
                  <a:srgbClr val="202429"/>
                </a:solidFill>
                <a:latin typeface="Arial"/>
                <a:cs typeface="Arial"/>
              </a:rPr>
              <a:t>Learn about</a:t>
            </a:r>
            <a:r>
              <a:rPr lang="en-US" sz="1100" spc="-105" dirty="0">
                <a:solidFill>
                  <a:srgbClr val="202429"/>
                </a:solidFill>
                <a:latin typeface="Arial"/>
                <a:cs typeface="Arial"/>
              </a:rPr>
              <a:t> </a:t>
            </a:r>
            <a:r>
              <a:rPr lang="en-US" sz="1100" spc="-5" dirty="0">
                <a:solidFill>
                  <a:srgbClr val="202429"/>
                </a:solidFill>
                <a:latin typeface="Arial"/>
                <a:cs typeface="Arial"/>
              </a:rPr>
              <a:t>Invasive  Plants</a:t>
            </a:r>
          </a:p>
          <a:p>
            <a:pPr marL="12700" marR="5080">
              <a:lnSpc>
                <a:spcPct val="100000"/>
              </a:lnSpc>
              <a:buSzPct val="90909"/>
              <a:buChar char="•"/>
              <a:tabLst>
                <a:tab pos="62865" algn="l"/>
              </a:tabLst>
            </a:pPr>
            <a:r>
              <a:rPr lang="en-US" sz="1100" spc="-5" dirty="0">
                <a:solidFill>
                  <a:srgbClr val="202429"/>
                </a:solidFill>
                <a:latin typeface="Arial"/>
                <a:cs typeface="Arial"/>
              </a:rPr>
              <a:t>Insidious Woody Plant Invaders</a:t>
            </a:r>
            <a:endParaRPr lang="en-US" sz="1100" dirty="0">
              <a:latin typeface="Arial"/>
              <a:cs typeface="Arial"/>
            </a:endParaRPr>
          </a:p>
        </p:txBody>
      </p:sp>
      <p:sp>
        <p:nvSpPr>
          <p:cNvPr id="5" name="object 44">
            <a:extLst>
              <a:ext uri="{FF2B5EF4-FFF2-40B4-BE49-F238E27FC236}">
                <a16:creationId xmlns:a16="http://schemas.microsoft.com/office/drawing/2014/main" id="{83AAC411-40BC-48DD-9F25-60730A1F0CE8}"/>
              </a:ext>
            </a:extLst>
          </p:cNvPr>
          <p:cNvSpPr txBox="1"/>
          <p:nvPr/>
        </p:nvSpPr>
        <p:spPr>
          <a:xfrm>
            <a:off x="5132553" y="3351583"/>
            <a:ext cx="2443616" cy="1531188"/>
          </a:xfrm>
          <a:prstGeom prst="rect">
            <a:avLst/>
          </a:prstGeom>
        </p:spPr>
        <p:txBody>
          <a:bodyPr vert="horz" wrap="square" lIns="0" tIns="12700" rIns="0" bIns="0" rtlCol="0">
            <a:spAutoFit/>
          </a:bodyPr>
          <a:lstStyle/>
          <a:p>
            <a:pPr marL="62230" indent="-50165">
              <a:lnSpc>
                <a:spcPct val="100000"/>
              </a:lnSpc>
              <a:spcBef>
                <a:spcPts val="100"/>
              </a:spcBef>
              <a:buSzPct val="90909"/>
              <a:buChar char="•"/>
              <a:tabLst>
                <a:tab pos="62865" algn="l"/>
              </a:tabLst>
            </a:pPr>
            <a:r>
              <a:rPr lang="en-US" sz="1100" spc="-5" dirty="0">
                <a:solidFill>
                  <a:srgbClr val="202429"/>
                </a:solidFill>
                <a:latin typeface="Arial"/>
                <a:cs typeface="Arial"/>
              </a:rPr>
              <a:t>Adding Flair</a:t>
            </a:r>
            <a:r>
              <a:rPr lang="en-US" sz="1100" spc="15" dirty="0">
                <a:solidFill>
                  <a:srgbClr val="202429"/>
                </a:solidFill>
                <a:latin typeface="Arial"/>
                <a:cs typeface="Arial"/>
              </a:rPr>
              <a:t> </a:t>
            </a:r>
            <a:r>
              <a:rPr lang="en-US" sz="1100" dirty="0">
                <a:solidFill>
                  <a:srgbClr val="202429"/>
                </a:solidFill>
                <a:latin typeface="Arial"/>
                <a:cs typeface="Arial"/>
              </a:rPr>
              <a:t>to </a:t>
            </a:r>
            <a:r>
              <a:rPr lang="en-US" sz="1100" spc="-5" dirty="0">
                <a:solidFill>
                  <a:srgbClr val="202429"/>
                </a:solidFill>
                <a:latin typeface="Arial"/>
                <a:cs typeface="Arial"/>
              </a:rPr>
              <a:t>your G</a:t>
            </a:r>
            <a:r>
              <a:rPr lang="en-US" sz="1100" dirty="0">
                <a:solidFill>
                  <a:srgbClr val="202429"/>
                </a:solidFill>
                <a:latin typeface="Arial"/>
                <a:cs typeface="Arial"/>
              </a:rPr>
              <a:t>arden </a:t>
            </a:r>
            <a:r>
              <a:rPr lang="en-US" sz="1100" spc="-5" dirty="0">
                <a:solidFill>
                  <a:srgbClr val="202429"/>
                </a:solidFill>
                <a:latin typeface="Arial"/>
                <a:cs typeface="Arial"/>
              </a:rPr>
              <a:t>with</a:t>
            </a:r>
            <a:r>
              <a:rPr lang="en-US" sz="1100" spc="-75" dirty="0">
                <a:solidFill>
                  <a:srgbClr val="202429"/>
                </a:solidFill>
                <a:latin typeface="Arial"/>
                <a:cs typeface="Arial"/>
              </a:rPr>
              <a:t> G</a:t>
            </a:r>
            <a:r>
              <a:rPr lang="en-US" sz="1100" spc="-5" dirty="0">
                <a:solidFill>
                  <a:srgbClr val="202429"/>
                </a:solidFill>
                <a:latin typeface="Arial"/>
                <a:cs typeface="Arial"/>
              </a:rPr>
              <a:t>round </a:t>
            </a:r>
            <a:r>
              <a:rPr lang="en-US" sz="1100" spc="-10" dirty="0">
                <a:solidFill>
                  <a:srgbClr val="202429"/>
                </a:solidFill>
                <a:latin typeface="Arial"/>
                <a:cs typeface="Arial"/>
              </a:rPr>
              <a:t>Cover</a:t>
            </a:r>
            <a:endParaRPr lang="en-US" sz="1100" dirty="0">
              <a:latin typeface="Arial"/>
              <a:cs typeface="Arial"/>
            </a:endParaRPr>
          </a:p>
          <a:p>
            <a:pPr marL="12700" marR="57785">
              <a:lnSpc>
                <a:spcPts val="1300"/>
              </a:lnSpc>
              <a:spcBef>
                <a:spcPts val="60"/>
              </a:spcBef>
              <a:buSzPct val="90909"/>
              <a:buChar char="•"/>
              <a:tabLst>
                <a:tab pos="62865" algn="l"/>
              </a:tabLst>
            </a:pPr>
            <a:r>
              <a:rPr lang="en-US" sz="1100" spc="-5" dirty="0">
                <a:solidFill>
                  <a:srgbClr val="202429"/>
                </a:solidFill>
                <a:latin typeface="Arial"/>
                <a:cs typeface="Arial"/>
              </a:rPr>
              <a:t>Unravelling Pesticide Use  in </a:t>
            </a:r>
            <a:r>
              <a:rPr lang="en-US" sz="1100" dirty="0">
                <a:solidFill>
                  <a:srgbClr val="202429"/>
                </a:solidFill>
                <a:latin typeface="Arial"/>
                <a:cs typeface="Arial"/>
              </a:rPr>
              <a:t>the </a:t>
            </a:r>
            <a:r>
              <a:rPr lang="en-US" sz="1100" spc="-5" dirty="0">
                <a:solidFill>
                  <a:srgbClr val="202429"/>
                </a:solidFill>
                <a:latin typeface="Arial"/>
                <a:cs typeface="Arial"/>
              </a:rPr>
              <a:t>Home</a:t>
            </a:r>
            <a:r>
              <a:rPr lang="en-US" sz="1100" spc="-40" dirty="0">
                <a:solidFill>
                  <a:srgbClr val="202429"/>
                </a:solidFill>
                <a:latin typeface="Arial"/>
                <a:cs typeface="Arial"/>
              </a:rPr>
              <a:t> </a:t>
            </a:r>
            <a:r>
              <a:rPr lang="en-US" sz="1100" spc="-5" dirty="0">
                <a:solidFill>
                  <a:srgbClr val="202429"/>
                </a:solidFill>
                <a:latin typeface="Arial"/>
                <a:cs typeface="Arial"/>
              </a:rPr>
              <a:t>Garden</a:t>
            </a:r>
            <a:endParaRPr lang="en-US" sz="1100" dirty="0">
              <a:latin typeface="Arial"/>
              <a:cs typeface="Arial"/>
            </a:endParaRPr>
          </a:p>
          <a:p>
            <a:pPr marL="12700" marR="5080">
              <a:lnSpc>
                <a:spcPts val="1320"/>
              </a:lnSpc>
              <a:spcBef>
                <a:spcPts val="20"/>
              </a:spcBef>
              <a:buSzPct val="90909"/>
              <a:buChar char="•"/>
              <a:tabLst>
                <a:tab pos="62865" algn="l"/>
              </a:tabLst>
            </a:pPr>
            <a:r>
              <a:rPr lang="en-US" sz="1100" spc="-5" dirty="0">
                <a:solidFill>
                  <a:srgbClr val="202429"/>
                </a:solidFill>
                <a:latin typeface="Arial"/>
                <a:cs typeface="Arial"/>
              </a:rPr>
              <a:t>Controlling Invasive Plants  in Landscaping</a:t>
            </a:r>
            <a:endParaRPr lang="en-US" sz="1100" dirty="0">
              <a:latin typeface="Arial"/>
              <a:cs typeface="Arial"/>
            </a:endParaRPr>
          </a:p>
          <a:p>
            <a:pPr marL="12700" marR="318135">
              <a:lnSpc>
                <a:spcPts val="1320"/>
              </a:lnSpc>
              <a:buSzPct val="90909"/>
              <a:buChar char="•"/>
              <a:tabLst>
                <a:tab pos="62865" algn="l"/>
              </a:tabLst>
            </a:pPr>
            <a:r>
              <a:rPr lang="en-US" sz="1100" spc="-5" dirty="0">
                <a:solidFill>
                  <a:srgbClr val="202429"/>
                </a:solidFill>
                <a:latin typeface="Arial"/>
                <a:cs typeface="Arial"/>
              </a:rPr>
              <a:t>Integrated </a:t>
            </a:r>
            <a:r>
              <a:rPr lang="en-US" sz="1100" dirty="0">
                <a:solidFill>
                  <a:srgbClr val="202429"/>
                </a:solidFill>
                <a:latin typeface="Arial"/>
                <a:cs typeface="Arial"/>
              </a:rPr>
              <a:t>Wildlife Damage</a:t>
            </a:r>
            <a:r>
              <a:rPr lang="en-US" sz="1100" spc="-80" dirty="0">
                <a:solidFill>
                  <a:srgbClr val="202429"/>
                </a:solidFill>
                <a:latin typeface="Arial"/>
                <a:cs typeface="Arial"/>
              </a:rPr>
              <a:t> </a:t>
            </a:r>
            <a:r>
              <a:rPr lang="en-US" sz="1100" spc="-5" dirty="0">
                <a:solidFill>
                  <a:srgbClr val="202429"/>
                </a:solidFill>
                <a:latin typeface="Arial"/>
                <a:cs typeface="Arial"/>
              </a:rPr>
              <a:t>Management</a:t>
            </a:r>
          </a:p>
          <a:p>
            <a:pPr marL="12700" marR="318135">
              <a:lnSpc>
                <a:spcPts val="1320"/>
              </a:lnSpc>
              <a:buSzPct val="90909"/>
              <a:buChar char="•"/>
              <a:tabLst>
                <a:tab pos="62865" algn="l"/>
              </a:tabLst>
            </a:pPr>
            <a:r>
              <a:rPr lang="en-US" sz="1100" spc="-5" dirty="0">
                <a:solidFill>
                  <a:srgbClr val="202429"/>
                </a:solidFill>
                <a:latin typeface="Arial"/>
                <a:cs typeface="Arial"/>
              </a:rPr>
              <a:t>Smart Gardening with Bulbs</a:t>
            </a:r>
          </a:p>
        </p:txBody>
      </p:sp>
      <p:sp>
        <p:nvSpPr>
          <p:cNvPr id="6" name="object 46">
            <a:extLst>
              <a:ext uri="{FF2B5EF4-FFF2-40B4-BE49-F238E27FC236}">
                <a16:creationId xmlns:a16="http://schemas.microsoft.com/office/drawing/2014/main" id="{2B164F4E-63D1-4F76-9C28-81704409ACF8}"/>
              </a:ext>
            </a:extLst>
          </p:cNvPr>
          <p:cNvSpPr txBox="1"/>
          <p:nvPr/>
        </p:nvSpPr>
        <p:spPr>
          <a:xfrm>
            <a:off x="465595" y="7827275"/>
            <a:ext cx="6680363" cy="1181734"/>
          </a:xfrm>
          <a:prstGeom prst="rect">
            <a:avLst/>
          </a:prstGeom>
        </p:spPr>
        <p:txBody>
          <a:bodyPr vert="horz" wrap="square" lIns="0" tIns="12065" rIns="0" bIns="0" rtlCol="0" anchor="t">
            <a:spAutoFit/>
          </a:bodyPr>
          <a:lstStyle/>
          <a:p>
            <a:pPr marL="16510">
              <a:spcBef>
                <a:spcPts val="600"/>
              </a:spcBef>
            </a:pPr>
            <a:r>
              <a:rPr sz="1600" b="1" spc="-5">
                <a:solidFill>
                  <a:srgbClr val="004431"/>
                </a:solidFill>
                <a:latin typeface="Arial"/>
                <a:cs typeface="Arial"/>
              </a:rPr>
              <a:t>MSU </a:t>
            </a:r>
            <a:r>
              <a:rPr sz="1600" b="1" spc="-10">
                <a:solidFill>
                  <a:srgbClr val="004431"/>
                </a:solidFill>
                <a:latin typeface="Arial"/>
                <a:cs typeface="Arial"/>
              </a:rPr>
              <a:t>Extension Cabin </a:t>
            </a:r>
            <a:r>
              <a:rPr sz="1600" b="1" spc="-15">
                <a:solidFill>
                  <a:srgbClr val="004431"/>
                </a:solidFill>
                <a:latin typeface="Arial"/>
                <a:cs typeface="Arial"/>
              </a:rPr>
              <a:t>Fever</a:t>
            </a:r>
            <a:r>
              <a:rPr sz="1600" b="1" spc="90">
                <a:solidFill>
                  <a:srgbClr val="004431"/>
                </a:solidFill>
                <a:latin typeface="Arial"/>
                <a:cs typeface="Arial"/>
              </a:rPr>
              <a:t> </a:t>
            </a:r>
            <a:r>
              <a:rPr lang="en-US" sz="1600" b="1" spc="-10">
                <a:solidFill>
                  <a:srgbClr val="004431"/>
                </a:solidFill>
                <a:latin typeface="Arial"/>
                <a:cs typeface="Arial"/>
              </a:rPr>
              <a:t>Conversations</a:t>
            </a:r>
            <a:endParaRPr lang="en-US" sz="1100">
              <a:solidFill>
                <a:srgbClr val="000000"/>
              </a:solidFill>
              <a:latin typeface="Arial"/>
              <a:cs typeface="Arial"/>
            </a:endParaRPr>
          </a:p>
          <a:p>
            <a:pPr marL="16510">
              <a:lnSpc>
                <a:spcPct val="100000"/>
              </a:lnSpc>
              <a:spcBef>
                <a:spcPts val="600"/>
              </a:spcBef>
            </a:pPr>
            <a:r>
              <a:rPr lang="en-US" sz="1100" spc="-5">
                <a:solidFill>
                  <a:srgbClr val="202429"/>
                </a:solidFill>
                <a:latin typeface="Arial"/>
                <a:cs typeface="Arial"/>
              </a:rPr>
              <a:t>Does</a:t>
            </a:r>
            <a:r>
              <a:rPr sz="1100" spc="-5">
                <a:solidFill>
                  <a:srgbClr val="202429"/>
                </a:solidFill>
                <a:latin typeface="Arial"/>
                <a:cs typeface="Arial"/>
              </a:rPr>
              <a:t> gardening programming </a:t>
            </a:r>
            <a:r>
              <a:rPr sz="1100">
                <a:solidFill>
                  <a:srgbClr val="202429"/>
                </a:solidFill>
                <a:latin typeface="Arial"/>
                <a:cs typeface="Arial"/>
              </a:rPr>
              <a:t>come to </a:t>
            </a:r>
            <a:r>
              <a:rPr sz="1100" spc="-5">
                <a:solidFill>
                  <a:srgbClr val="202429"/>
                </a:solidFill>
                <a:latin typeface="Arial"/>
                <a:cs typeface="Arial"/>
              </a:rPr>
              <a:t>halt all winter </a:t>
            </a:r>
            <a:r>
              <a:rPr sz="1100">
                <a:solidFill>
                  <a:srgbClr val="202429"/>
                </a:solidFill>
                <a:latin typeface="Arial"/>
                <a:cs typeface="Arial"/>
              </a:rPr>
              <a:t>long? </a:t>
            </a:r>
            <a:r>
              <a:rPr sz="1100" spc="-5">
                <a:solidFill>
                  <a:srgbClr val="202429"/>
                </a:solidFill>
                <a:latin typeface="Arial"/>
                <a:cs typeface="Arial"/>
              </a:rPr>
              <a:t>Absolutely not! </a:t>
            </a:r>
            <a:r>
              <a:rPr sz="1100" spc="5">
                <a:latin typeface="Arial"/>
                <a:cs typeface="Arial"/>
              </a:rPr>
              <a:t>It</a:t>
            </a:r>
            <a:r>
              <a:rPr lang="en-US" sz="1100" spc="5">
                <a:latin typeface="Arial"/>
                <a:cs typeface="Arial"/>
              </a:rPr>
              <a:t> </a:t>
            </a:r>
            <a:r>
              <a:rPr sz="1100">
                <a:latin typeface="Arial"/>
                <a:cs typeface="Arial"/>
              </a:rPr>
              <a:t>may </a:t>
            </a:r>
            <a:r>
              <a:rPr sz="1100" spc="-5">
                <a:latin typeface="Arial"/>
                <a:cs typeface="Arial"/>
              </a:rPr>
              <a:t>have been snowing outside, but with Cabin Fever Conversations, participants </a:t>
            </a:r>
            <a:r>
              <a:rPr lang="en-US" sz="1100" spc="-5">
                <a:latin typeface="Arial"/>
                <a:cs typeface="Arial"/>
              </a:rPr>
              <a:t>started</a:t>
            </a:r>
            <a:r>
              <a:rPr sz="1100">
                <a:latin typeface="Arial"/>
                <a:cs typeface="Arial"/>
              </a:rPr>
              <a:t> </a:t>
            </a:r>
            <a:r>
              <a:rPr sz="1100" spc="-5">
                <a:latin typeface="Arial"/>
                <a:cs typeface="Arial"/>
              </a:rPr>
              <a:t>dreaming and scheming </a:t>
            </a:r>
            <a:r>
              <a:rPr sz="1100">
                <a:latin typeface="Arial"/>
                <a:cs typeface="Arial"/>
              </a:rPr>
              <a:t>for time </a:t>
            </a:r>
            <a:r>
              <a:rPr sz="1100" spc="-5">
                <a:latin typeface="Arial"/>
                <a:cs typeface="Arial"/>
              </a:rPr>
              <a:t>spent with </a:t>
            </a:r>
            <a:r>
              <a:rPr lang="en-US" sz="1100" spc="-5">
                <a:latin typeface="Arial"/>
                <a:cs typeface="Arial"/>
              </a:rPr>
              <a:t>their</a:t>
            </a:r>
            <a:r>
              <a:rPr sz="1100" spc="-5">
                <a:latin typeface="Arial"/>
                <a:cs typeface="Arial"/>
              </a:rPr>
              <a:t> plant</a:t>
            </a:r>
            <a:r>
              <a:rPr lang="en-US" sz="1100" spc="-5">
                <a:latin typeface="Arial"/>
                <a:cs typeface="Arial"/>
              </a:rPr>
              <a:t> </a:t>
            </a:r>
            <a:r>
              <a:rPr sz="1100" spc="-5">
                <a:latin typeface="Arial"/>
                <a:cs typeface="Arial"/>
              </a:rPr>
              <a:t>friends.</a:t>
            </a:r>
            <a:r>
              <a:rPr lang="en-US" sz="1100" spc="-5">
                <a:latin typeface="Arial"/>
                <a:cs typeface="Arial"/>
              </a:rPr>
              <a:t> </a:t>
            </a:r>
            <a:r>
              <a:rPr sz="1100" spc="-5">
                <a:latin typeface="Arial"/>
                <a:cs typeface="Arial"/>
              </a:rPr>
              <a:t>Starting in February 2021 and lasting </a:t>
            </a:r>
            <a:r>
              <a:rPr sz="1100">
                <a:latin typeface="Arial"/>
                <a:cs typeface="Arial"/>
              </a:rPr>
              <a:t>for ten </a:t>
            </a:r>
            <a:r>
              <a:rPr sz="1100" spc="-5">
                <a:latin typeface="Arial"/>
                <a:cs typeface="Arial"/>
              </a:rPr>
              <a:t>weeks, </a:t>
            </a:r>
            <a:r>
              <a:rPr lang="en-US" sz="1100" spc="-5">
                <a:latin typeface="Arial"/>
                <a:cs typeface="Arial"/>
              </a:rPr>
              <a:t>Kent </a:t>
            </a:r>
            <a:r>
              <a:rPr sz="1100" spc="-5">
                <a:latin typeface="Arial"/>
                <a:cs typeface="Arial"/>
              </a:rPr>
              <a:t>participants joined </a:t>
            </a:r>
            <a:r>
              <a:rPr sz="1100">
                <a:latin typeface="Arial"/>
                <a:cs typeface="Arial"/>
              </a:rPr>
              <a:t>to </a:t>
            </a:r>
            <a:r>
              <a:rPr sz="1100" spc="-5">
                <a:latin typeface="Arial"/>
                <a:cs typeface="Arial"/>
              </a:rPr>
              <a:t>learn about gardening and </a:t>
            </a:r>
            <a:r>
              <a:rPr sz="1100">
                <a:latin typeface="Arial"/>
                <a:cs typeface="Arial"/>
              </a:rPr>
              <a:t>to </a:t>
            </a:r>
            <a:r>
              <a:rPr sz="1100" spc="-5">
                <a:latin typeface="Arial"/>
                <a:cs typeface="Arial"/>
              </a:rPr>
              <a:t>connect with other gardening enthusiasts </a:t>
            </a:r>
            <a:r>
              <a:rPr sz="1100">
                <a:latin typeface="Arial"/>
                <a:cs typeface="Arial"/>
              </a:rPr>
              <a:t>from </a:t>
            </a:r>
            <a:r>
              <a:rPr sz="1100" spc="-5">
                <a:latin typeface="Arial"/>
                <a:cs typeface="Arial"/>
              </a:rPr>
              <a:t>around </a:t>
            </a:r>
            <a:r>
              <a:rPr sz="1100">
                <a:latin typeface="Arial"/>
                <a:cs typeface="Arial"/>
              </a:rPr>
              <a:t>the state. </a:t>
            </a:r>
            <a:r>
              <a:rPr sz="1100" spc="-5">
                <a:latin typeface="Arial"/>
                <a:cs typeface="Arial"/>
              </a:rPr>
              <a:t>This series </a:t>
            </a:r>
            <a:r>
              <a:rPr sz="1100" spc="-10">
                <a:latin typeface="Arial"/>
                <a:cs typeface="Arial"/>
              </a:rPr>
              <a:t>was </a:t>
            </a:r>
            <a:r>
              <a:rPr sz="1100">
                <a:latin typeface="Arial"/>
                <a:cs typeface="Arial"/>
              </a:rPr>
              <a:t>so </a:t>
            </a:r>
            <a:r>
              <a:rPr sz="1100" spc="-5">
                <a:latin typeface="Arial"/>
                <a:cs typeface="Arial"/>
              </a:rPr>
              <a:t>popular that it </a:t>
            </a:r>
            <a:r>
              <a:rPr sz="1100" spc="-10">
                <a:latin typeface="Arial"/>
                <a:cs typeface="Arial"/>
              </a:rPr>
              <a:t>will </a:t>
            </a:r>
            <a:r>
              <a:rPr sz="1100" spc="-5">
                <a:latin typeface="Arial"/>
                <a:cs typeface="Arial"/>
              </a:rPr>
              <a:t>be repeated </a:t>
            </a:r>
            <a:r>
              <a:rPr sz="1100">
                <a:latin typeface="Arial"/>
                <a:cs typeface="Arial"/>
              </a:rPr>
              <a:t>for a </a:t>
            </a:r>
            <a:r>
              <a:rPr sz="1100" spc="-5">
                <a:latin typeface="Arial"/>
                <a:cs typeface="Arial"/>
              </a:rPr>
              <a:t>third year in </a:t>
            </a:r>
            <a:r>
              <a:rPr sz="1100">
                <a:latin typeface="Arial"/>
                <a:cs typeface="Arial"/>
              </a:rPr>
              <a:t>a</a:t>
            </a:r>
            <a:r>
              <a:rPr sz="1100" spc="-60">
                <a:latin typeface="Arial"/>
                <a:cs typeface="Arial"/>
              </a:rPr>
              <a:t> </a:t>
            </a:r>
            <a:r>
              <a:rPr sz="1100" spc="-5">
                <a:latin typeface="Arial"/>
                <a:cs typeface="Arial"/>
              </a:rPr>
              <a:t>row!</a:t>
            </a:r>
            <a:endParaRPr lang="en-US" sz="1100">
              <a:latin typeface="Arial"/>
              <a:cs typeface="Arial"/>
            </a:endParaRPr>
          </a:p>
        </p:txBody>
      </p:sp>
      <p:pic>
        <p:nvPicPr>
          <p:cNvPr id="9" name="Picture 8" descr="A picture containing tree, outdoor, grass, flower&#10;&#10;Description automatically generated">
            <a:extLst>
              <a:ext uri="{FF2B5EF4-FFF2-40B4-BE49-F238E27FC236}">
                <a16:creationId xmlns:a16="http://schemas.microsoft.com/office/drawing/2014/main" id="{211C6B61-12C0-48D7-A09E-5F77DA2D87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195" y="4963416"/>
            <a:ext cx="2221313" cy="1665985"/>
          </a:xfrm>
          <a:prstGeom prst="rect">
            <a:avLst/>
          </a:prstGeom>
        </p:spPr>
      </p:pic>
      <p:pic>
        <p:nvPicPr>
          <p:cNvPr id="11" name="Picture 10" descr="A picture containing tree, outdoor, ground, plant&#10;&#10;Description automatically generated">
            <a:extLst>
              <a:ext uri="{FF2B5EF4-FFF2-40B4-BE49-F238E27FC236}">
                <a16:creationId xmlns:a16="http://schemas.microsoft.com/office/drawing/2014/main" id="{172D2AED-B2BA-471C-A048-C2691BB9C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048" y="4963417"/>
            <a:ext cx="2221312" cy="1665984"/>
          </a:xfrm>
          <a:prstGeom prst="rect">
            <a:avLst/>
          </a:prstGeom>
        </p:spPr>
      </p:pic>
      <p:pic>
        <p:nvPicPr>
          <p:cNvPr id="13" name="Picture 12" descr="A picture containing tree, plant, outdoor, rock&#10;&#10;Description automatically generated">
            <a:extLst>
              <a:ext uri="{FF2B5EF4-FFF2-40B4-BE49-F238E27FC236}">
                <a16:creationId xmlns:a16="http://schemas.microsoft.com/office/drawing/2014/main" id="{D0D3B28F-98FF-4818-BCA6-2DF8D2038F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595" y="3963750"/>
            <a:ext cx="3058804" cy="2294103"/>
          </a:xfrm>
          <a:prstGeom prst="rect">
            <a:avLst/>
          </a:prstGeom>
        </p:spPr>
      </p:pic>
      <p:sp>
        <p:nvSpPr>
          <p:cNvPr id="7" name="TextBox 6">
            <a:extLst>
              <a:ext uri="{FF2B5EF4-FFF2-40B4-BE49-F238E27FC236}">
                <a16:creationId xmlns:a16="http://schemas.microsoft.com/office/drawing/2014/main" id="{3F7978A3-6E35-62C8-29E7-F062FD857D3A}"/>
              </a:ext>
            </a:extLst>
          </p:cNvPr>
          <p:cNvSpPr txBox="1"/>
          <p:nvPr/>
        </p:nvSpPr>
        <p:spPr>
          <a:xfrm>
            <a:off x="393700" y="6679634"/>
            <a:ext cx="7067550"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600" b="1" spc="-10">
                <a:solidFill>
                  <a:srgbClr val="004431"/>
                </a:solidFill>
                <a:latin typeface="Arial"/>
                <a:cs typeface="Arial"/>
              </a:rPr>
              <a:t>MSU</a:t>
            </a:r>
            <a:r>
              <a:rPr lang="en-US" sz="1600" b="1">
                <a:solidFill>
                  <a:srgbClr val="004431"/>
                </a:solidFill>
                <a:latin typeface="Arial"/>
                <a:ea typeface="Calibri"/>
                <a:cs typeface="Arial"/>
              </a:rPr>
              <a:t> Extension Kent County Grand Ideas Garden</a:t>
            </a:r>
            <a:endParaRPr lang="en-US">
              <a:ea typeface="Calibri"/>
              <a:cs typeface="Calibri"/>
            </a:endParaRPr>
          </a:p>
          <a:p>
            <a:pPr>
              <a:spcBef>
                <a:spcPts val="600"/>
              </a:spcBef>
            </a:pPr>
            <a:r>
              <a:rPr lang="en-US" sz="1100">
                <a:solidFill>
                  <a:srgbClr val="000000"/>
                </a:solidFill>
                <a:latin typeface="Arial"/>
                <a:ea typeface="Calibri"/>
                <a:cs typeface="Calibri"/>
              </a:rPr>
              <a:t>The Grand Ideas Garden was designed to inspire and educate gardeners of all ages and backgrounds. Through colorful signage and planting displays, guest can learn about gardening techniques that they can replicate at home. The Grand Ideas Garden has proven to be an excellent platform for education for garden enthusiasts and the general public.</a:t>
            </a:r>
          </a:p>
        </p:txBody>
      </p:sp>
    </p:spTree>
    <p:extLst>
      <p:ext uri="{BB962C8B-B14F-4D97-AF65-F5344CB8AC3E}">
        <p14:creationId xmlns:p14="http://schemas.microsoft.com/office/powerpoint/2010/main" val="262625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6567" y="1524000"/>
            <a:ext cx="6828884" cy="7582241"/>
          </a:xfrm>
          <a:prstGeom prst="rect">
            <a:avLst/>
          </a:prstGeom>
        </p:spPr>
        <p:txBody>
          <a:bodyPr vert="horz" wrap="square" lIns="0" tIns="12700" rIns="0" bIns="0" rtlCol="0" anchor="t">
            <a:spAutoFit/>
          </a:bodyPr>
          <a:lstStyle/>
          <a:p>
            <a:pPr marR="290830" algn="ctr">
              <a:lnSpc>
                <a:spcPct val="100000"/>
              </a:lnSpc>
              <a:spcBef>
                <a:spcPts val="100"/>
              </a:spcBef>
            </a:pPr>
            <a:r>
              <a:rPr lang="en-US" b="1" dirty="0">
                <a:solidFill>
                  <a:srgbClr val="004431"/>
                </a:solidFill>
                <a:latin typeface="Arial"/>
                <a:cs typeface="Arial"/>
              </a:rPr>
              <a:t>Kent</a:t>
            </a:r>
            <a:r>
              <a:rPr b="1" dirty="0">
                <a:solidFill>
                  <a:srgbClr val="004431"/>
                </a:solidFill>
                <a:latin typeface="Arial"/>
                <a:cs typeface="Arial"/>
              </a:rPr>
              <a:t> County</a:t>
            </a:r>
            <a:r>
              <a:rPr b="1" spc="-40" dirty="0">
                <a:solidFill>
                  <a:srgbClr val="004431"/>
                </a:solidFill>
                <a:latin typeface="Arial"/>
                <a:cs typeface="Arial"/>
              </a:rPr>
              <a:t> </a:t>
            </a:r>
            <a:r>
              <a:rPr b="1" dirty="0">
                <a:solidFill>
                  <a:srgbClr val="004431"/>
                </a:solidFill>
                <a:latin typeface="Arial"/>
                <a:cs typeface="Arial"/>
              </a:rPr>
              <a:t>2021</a:t>
            </a:r>
            <a:endParaRPr dirty="0">
              <a:latin typeface="Arial"/>
              <a:cs typeface="Arial"/>
            </a:endParaRPr>
          </a:p>
          <a:p>
            <a:pPr>
              <a:spcBef>
                <a:spcPts val="600"/>
              </a:spcBef>
            </a:pPr>
            <a:r>
              <a:rPr lang="en-US" sz="1600" b="1" spc="-10" dirty="0">
                <a:solidFill>
                  <a:srgbClr val="004431"/>
                </a:solidFill>
                <a:latin typeface="Arial"/>
                <a:cs typeface="Arial"/>
              </a:rPr>
              <a:t>Apple Production </a:t>
            </a:r>
          </a:p>
          <a:p>
            <a:pPr>
              <a:spcBef>
                <a:spcPts val="600"/>
              </a:spcBef>
            </a:pPr>
            <a:r>
              <a:rPr lang="en-US" sz="1100" spc="-10" dirty="0">
                <a:latin typeface="Arial"/>
                <a:cs typeface="Arial"/>
              </a:rPr>
              <a:t>Kent County MSU Extension has a dynamic duo – Dr. Anna Wallis and Amy Irish-Brown - working on apple production and educating growers in the region and best practices. While Amy focuses on integrated pest management, Dr. Wallis is the region’s tree fruit horticulturist. Dr. Wallis runs research trials at Clarksville Research station in neighboring county Ionia. She utilizes her timely research findings to provide information to local growers on thinning practices, nutrient management, and weather impact. Together, these two served 769 individuals in Kent County with tree fruit education.</a:t>
            </a:r>
          </a:p>
          <a:p>
            <a:pPr>
              <a:spcBef>
                <a:spcPts val="600"/>
              </a:spcBef>
            </a:pPr>
            <a:r>
              <a:rPr lang="en-US" sz="1100" spc="-10" dirty="0">
                <a:latin typeface="Arial"/>
                <a:cs typeface="Arial"/>
              </a:rPr>
              <a:t>Of note, Dr. Wallis serves on the Executive Committee for the Annual </a:t>
            </a:r>
            <a:r>
              <a:rPr lang="en-US" sz="1100" spc="-10" dirty="0" err="1">
                <a:latin typeface="Arial"/>
                <a:cs typeface="Arial"/>
              </a:rPr>
              <a:t>Ridgefest</a:t>
            </a:r>
            <a:r>
              <a:rPr lang="en-US" sz="1100" spc="-10" dirty="0">
                <a:latin typeface="Arial"/>
                <a:cs typeface="Arial"/>
              </a:rPr>
              <a:t> Event – these year that brought 250 growers to the Fruitridge for a workshop and networking. </a:t>
            </a:r>
            <a:r>
              <a:rPr lang="en-US" sz="1100" b="0" i="0" dirty="0">
                <a:effectLst/>
                <a:latin typeface="Roboto"/>
                <a:ea typeface="Roboto"/>
              </a:rPr>
              <a:t>This is an annual event organized by the Grand Rapids area chapter of the Michigan </a:t>
            </a:r>
            <a:r>
              <a:rPr lang="en-US" sz="1100" b="0" i="0" dirty="0" err="1">
                <a:effectLst/>
                <a:latin typeface="Roboto"/>
                <a:ea typeface="Roboto"/>
              </a:rPr>
              <a:t>Pomesters</a:t>
            </a:r>
            <a:r>
              <a:rPr lang="en-US" sz="1100" b="0" i="0" dirty="0">
                <a:effectLst/>
                <a:latin typeface="Roboto"/>
                <a:ea typeface="Roboto"/>
              </a:rPr>
              <a:t> for apple growers in the region to visit farm sites and network. Anna assisted in planning, organizing, delivering, and evaluating this event. She collaborated with other committee members to plan locations, topics, speakers, and other logistics, coordinate materials and logistics before and on the day of the event.</a:t>
            </a:r>
            <a:endParaRPr lang="en-US" sz="1100" spc="-10" dirty="0">
              <a:latin typeface="Roboto"/>
              <a:ea typeface="Roboto"/>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b="1" spc="-10">
              <a:solidFill>
                <a:srgbClr val="004431"/>
              </a:solidFill>
              <a:latin typeface="Arial"/>
              <a:cs typeface="Arial"/>
            </a:endParaRPr>
          </a:p>
          <a:p>
            <a:pPr>
              <a:spcBef>
                <a:spcPts val="15"/>
              </a:spcBef>
            </a:pPr>
            <a:endParaRPr lang="en-US" sz="1600" spc="-5">
              <a:solidFill>
                <a:srgbClr val="004431"/>
              </a:solidFill>
              <a:latin typeface="Arial"/>
              <a:cs typeface="Arial"/>
            </a:endParaRPr>
          </a:p>
          <a:p>
            <a:pPr>
              <a:spcBef>
                <a:spcPts val="15"/>
              </a:spcBef>
            </a:pPr>
            <a:endParaRPr lang="en-US" sz="1600" spc="-5" dirty="0">
              <a:solidFill>
                <a:srgbClr val="004431"/>
              </a:solidFill>
              <a:latin typeface="Arial"/>
              <a:cs typeface="Arial"/>
            </a:endParaRPr>
          </a:p>
          <a:p>
            <a:pPr marL="27305" marR="87630">
              <a:lnSpc>
                <a:spcPct val="107000"/>
              </a:lnSpc>
            </a:pPr>
            <a:endParaRPr lang="en-US" sz="1600" spc="-5">
              <a:solidFill>
                <a:srgbClr val="000000"/>
              </a:solidFill>
              <a:latin typeface="Arial"/>
              <a:cs typeface="Arial"/>
            </a:endParaRPr>
          </a:p>
          <a:p>
            <a:pPr marL="27305" marR="2009775">
              <a:spcBef>
                <a:spcPts val="275"/>
              </a:spcBef>
            </a:pPr>
            <a:r>
              <a:rPr lang="en-US" sz="1600" b="1" spc="-10" dirty="0">
                <a:solidFill>
                  <a:srgbClr val="004431"/>
                </a:solidFill>
                <a:latin typeface="Arial"/>
                <a:cs typeface="Arial"/>
              </a:rPr>
              <a:t>Great Lakes Fruit and Vegetable Expo</a:t>
            </a:r>
            <a:endParaRPr lang="en-US" sz="1600" dirty="0">
              <a:latin typeface="Arial"/>
              <a:cs typeface="Arial"/>
            </a:endParaRPr>
          </a:p>
          <a:p>
            <a:pPr marL="27305" marR="213995">
              <a:spcBef>
                <a:spcPts val="600"/>
              </a:spcBef>
            </a:pPr>
            <a:r>
              <a:rPr lang="en-US" sz="1100" spc="-10" dirty="0">
                <a:latin typeface="Arial"/>
                <a:cs typeface="Arial"/>
              </a:rPr>
              <a:t>MSU Extension has a long history of organizing and facilitating different tracks for the Great Lakes Fruit and Vegetable and Farm Market &amp; Michigan Green House Growers Expo. This year, Kent County residents made up 257 of the 2,655 attendees who attended the Expo at the Devos Place Convention Center December 6 – 9, 2021. Over 20 MSU Extension Educators facilitated tracks and brought expertise in subjects such as Managing Fruit Production in a Changing Climate, Agritourism 101, Agriculture Technology and Fruit Production, Technical Assistance for Greenhouses, Beginning Famers, Technical Assistance for Labor among many others. The diversity of MSU Extension’s expertise as it relates the ever- changing world of Agriculture comes with a long history and continues to support the economic growth of Kent County. </a:t>
            </a:r>
          </a:p>
          <a:p>
            <a:pPr marL="27305" marR="2009775">
              <a:spcBef>
                <a:spcPts val="275"/>
              </a:spcBef>
            </a:pPr>
            <a:endParaRPr lang="en-US" sz="110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descr="A group of people in a garden&#10;&#10;Description automatically generated with medium confidence">
            <a:extLst>
              <a:ext uri="{FF2B5EF4-FFF2-40B4-BE49-F238E27FC236}">
                <a16:creationId xmlns:a16="http://schemas.microsoft.com/office/drawing/2014/main" id="{25DD6732-FD22-4EBB-ABAD-91FAC81C3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130" y="4652701"/>
            <a:ext cx="4003565" cy="1676400"/>
          </a:xfrm>
          <a:prstGeom prst="rect">
            <a:avLst/>
          </a:prstGeom>
        </p:spPr>
      </p:pic>
      <p:pic>
        <p:nvPicPr>
          <p:cNvPr id="13" name="Picture 12" descr="A picture containing tree, outdoor, grass, plant&#10;&#10;Description automatically generated">
            <a:extLst>
              <a:ext uri="{FF2B5EF4-FFF2-40B4-BE49-F238E27FC236}">
                <a16:creationId xmlns:a16="http://schemas.microsoft.com/office/drawing/2014/main" id="{41510714-E968-469F-84E6-D30D26C3F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54" y="4654550"/>
            <a:ext cx="1806213" cy="1354660"/>
          </a:xfrm>
          <a:prstGeom prst="rect">
            <a:avLst/>
          </a:prstGeom>
        </p:spPr>
      </p:pic>
      <p:pic>
        <p:nvPicPr>
          <p:cNvPr id="5" name="Picture 4" descr="A picture containing text, marketplace, fruit, produce&#10;&#10;Description automatically generated">
            <a:extLst>
              <a:ext uri="{FF2B5EF4-FFF2-40B4-BE49-F238E27FC236}">
                <a16:creationId xmlns:a16="http://schemas.microsoft.com/office/drawing/2014/main" id="{69E3341F-A8B3-408F-AC47-EEE0F62B2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490" y="5488638"/>
            <a:ext cx="1733233" cy="1299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59B655-A6DF-4EED-AB5B-3EF00932334C}"/>
              </a:ext>
            </a:extLst>
          </p:cNvPr>
          <p:cNvSpPr txBox="1"/>
          <p:nvPr/>
        </p:nvSpPr>
        <p:spPr>
          <a:xfrm>
            <a:off x="1524000" y="1371600"/>
            <a:ext cx="5373709" cy="646331"/>
          </a:xfrm>
          <a:prstGeom prst="rect">
            <a:avLst/>
          </a:prstGeom>
          <a:noFill/>
        </p:spPr>
        <p:txBody>
          <a:bodyPr wrap="square" lIns="91440" tIns="45720" rIns="91440" bIns="45720" anchor="t">
            <a:spAutoFit/>
          </a:bodyPr>
          <a:lstStyle/>
          <a:p>
            <a:pPr marR="290830" algn="ctr">
              <a:spcBef>
                <a:spcPts val="100"/>
              </a:spcBef>
            </a:pPr>
            <a:r>
              <a:rPr lang="en-US" b="1">
                <a:solidFill>
                  <a:srgbClr val="004431"/>
                </a:solidFill>
                <a:latin typeface="Arial"/>
                <a:cs typeface="Arial"/>
              </a:rPr>
              <a:t>Myanmar Asian Cuisine Launches New Line of Grocery Meals – A success story </a:t>
            </a:r>
            <a:endParaRPr lang="en-US">
              <a:latin typeface="Arial"/>
              <a:cs typeface="Arial"/>
            </a:endParaRPr>
          </a:p>
        </p:txBody>
      </p:sp>
      <p:sp>
        <p:nvSpPr>
          <p:cNvPr id="14" name="Rectangle 11">
            <a:extLst>
              <a:ext uri="{FF2B5EF4-FFF2-40B4-BE49-F238E27FC236}">
                <a16:creationId xmlns:a16="http://schemas.microsoft.com/office/drawing/2014/main" id="{F8C6EEE8-1726-4B0D-B8D4-3A0CB0885B2D}"/>
              </a:ext>
            </a:extLst>
          </p:cNvPr>
          <p:cNvSpPr>
            <a:spLocks noChangeArrowheads="1"/>
          </p:cNvSpPr>
          <p:nvPr/>
        </p:nvSpPr>
        <p:spPr bwMode="auto">
          <a:xfrm>
            <a:off x="-1" y="-117562"/>
            <a:ext cx="12422777" cy="5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89A6565B-517E-406B-88D1-583CEF19EF35}"/>
              </a:ext>
            </a:extLst>
          </p:cNvPr>
          <p:cNvSpPr txBox="1"/>
          <p:nvPr/>
        </p:nvSpPr>
        <p:spPr>
          <a:xfrm>
            <a:off x="182247" y="2176409"/>
            <a:ext cx="5056074" cy="1812035"/>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1100" dirty="0">
                <a:latin typeface="Arial"/>
                <a:ea typeface="Calibri" panose="020F0502020204030204" pitchFamily="34" charset="0"/>
                <a:cs typeface="Arial"/>
              </a:rPr>
              <a:t>Min </a:t>
            </a:r>
            <a:r>
              <a:rPr lang="en-US" sz="1100" dirty="0" err="1">
                <a:effectLst/>
                <a:latin typeface="Arial"/>
                <a:ea typeface="Calibri" panose="020F0502020204030204" pitchFamily="34" charset="0"/>
                <a:cs typeface="Arial"/>
              </a:rPr>
              <a:t>Min</a:t>
            </a:r>
            <a:r>
              <a:rPr lang="en-US" sz="1100" dirty="0">
                <a:effectLst/>
                <a:latin typeface="Arial"/>
                <a:ea typeface="Calibri" panose="020F0502020204030204" pitchFamily="34" charset="0"/>
                <a:cs typeface="Arial"/>
              </a:rPr>
              <a:t> Tun and his wife Aye Soe are refugees from Myanmar. They immigrated to the United States in 2008. Their first U.S. home was in Lansing, Michigan where Min worked at a non-profit to support other refugees. Min and his family opened an Asian grocery store to provide Asian foods and cuisine to the community. </a:t>
            </a:r>
          </a:p>
          <a:p>
            <a:pPr>
              <a:lnSpc>
                <a:spcPct val="107000"/>
              </a:lnSpc>
              <a:spcAft>
                <a:spcPts val="800"/>
              </a:spcAft>
            </a:pPr>
            <a:r>
              <a:rPr lang="en-US" sz="1100" dirty="0">
                <a:effectLst/>
                <a:latin typeface="Arial"/>
                <a:ea typeface="Calibri" panose="020F0502020204030204" pitchFamily="34" charset="0"/>
                <a:cs typeface="Arial"/>
              </a:rPr>
              <a:t>In 2012 Min and his growing family moved to Grand Rapids. Min began working with Meijer to source sushi for many of their stores. In July 2020, amidst the global pandemic, Min and his wife opened the</a:t>
            </a:r>
            <a:r>
              <a:rPr lang="en-US" sz="1100" dirty="0">
                <a:latin typeface="Arial"/>
                <a:ea typeface="Calibri" panose="020F0502020204030204" pitchFamily="34" charset="0"/>
                <a:cs typeface="Arial"/>
              </a:rPr>
              <a:t> Amazing Myanmar Asian Cuisine </a:t>
            </a:r>
            <a:r>
              <a:rPr lang="en-US" sz="1100" dirty="0">
                <a:effectLst/>
                <a:latin typeface="Arial"/>
                <a:ea typeface="Calibri" panose="020F0502020204030204" pitchFamily="34" charset="0"/>
                <a:cs typeface="Arial"/>
              </a:rPr>
              <a:t>restaurant in Kentwood. </a:t>
            </a:r>
          </a:p>
        </p:txBody>
      </p:sp>
      <p:pic>
        <p:nvPicPr>
          <p:cNvPr id="20" name="Picture 19" descr="A picture containing text, person, indoor, group&#10;&#10;Description automatically generated">
            <a:extLst>
              <a:ext uri="{FF2B5EF4-FFF2-40B4-BE49-F238E27FC236}">
                <a16:creationId xmlns:a16="http://schemas.microsoft.com/office/drawing/2014/main" id="{734EF59C-49DA-4892-9D3E-3C7D3EB84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320" y="2278105"/>
            <a:ext cx="2351832" cy="2632648"/>
          </a:xfrm>
          <a:prstGeom prst="rect">
            <a:avLst/>
          </a:prstGeom>
        </p:spPr>
      </p:pic>
      <p:sp>
        <p:nvSpPr>
          <p:cNvPr id="21" name="TextBox 20">
            <a:extLst>
              <a:ext uri="{FF2B5EF4-FFF2-40B4-BE49-F238E27FC236}">
                <a16:creationId xmlns:a16="http://schemas.microsoft.com/office/drawing/2014/main" id="{429D00F2-B454-44A5-941B-04CABE256264}"/>
              </a:ext>
            </a:extLst>
          </p:cNvPr>
          <p:cNvSpPr txBox="1"/>
          <p:nvPr/>
        </p:nvSpPr>
        <p:spPr>
          <a:xfrm>
            <a:off x="182248" y="4074424"/>
            <a:ext cx="5056073" cy="803746"/>
          </a:xfrm>
          <a:prstGeom prst="rect">
            <a:avLst/>
          </a:prstGeom>
          <a:noFill/>
        </p:spPr>
        <p:txBody>
          <a:bodyPr wrap="square" lIns="91440" tIns="45720" rIns="91440" bIns="45720" rtlCol="0" anchor="t">
            <a:spAutoFit/>
          </a:bodyPr>
          <a:lstStyle/>
          <a:p>
            <a:pPr>
              <a:lnSpc>
                <a:spcPct val="107000"/>
              </a:lnSpc>
              <a:spcAft>
                <a:spcPts val="800"/>
              </a:spcAft>
            </a:pPr>
            <a:r>
              <a:rPr lang="en-US" sz="1100" dirty="0">
                <a:effectLst/>
                <a:latin typeface="Arial"/>
                <a:ea typeface="Calibri" panose="020F0502020204030204" pitchFamily="34" charset="0"/>
                <a:cs typeface="Arial"/>
              </a:rPr>
              <a:t>“We wanted to open a restaurant to build a business to support our family and to give back to our community. We hope to create jobs and invest in community projects and programs,” said Min </a:t>
            </a:r>
            <a:r>
              <a:rPr lang="en-US" sz="1100" dirty="0" err="1">
                <a:effectLst/>
                <a:latin typeface="Arial"/>
                <a:ea typeface="Calibri" panose="020F0502020204030204" pitchFamily="34" charset="0"/>
                <a:cs typeface="Arial"/>
              </a:rPr>
              <a:t>Min</a:t>
            </a:r>
            <a:r>
              <a:rPr lang="en-US" sz="1100" dirty="0">
                <a:effectLst/>
                <a:latin typeface="Arial"/>
                <a:ea typeface="Calibri" panose="020F0502020204030204" pitchFamily="34" charset="0"/>
                <a:cs typeface="Arial"/>
              </a:rPr>
              <a:t> Tun at a celebration at his restaurant hosted by the </a:t>
            </a:r>
            <a:r>
              <a:rPr lang="en-US" sz="1100" dirty="0">
                <a:latin typeface="Arial"/>
                <a:ea typeface="Calibri" panose="020F0502020204030204" pitchFamily="34" charset="0"/>
                <a:cs typeface="Arial"/>
              </a:rPr>
              <a:t>Grand Rapids Asian-Pacific Foundation.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850196E-D174-4EB5-A64B-B8A1E6209ED8}"/>
              </a:ext>
            </a:extLst>
          </p:cNvPr>
          <p:cNvSpPr txBox="1"/>
          <p:nvPr/>
        </p:nvSpPr>
        <p:spPr>
          <a:xfrm>
            <a:off x="182247" y="4910753"/>
            <a:ext cx="7407906" cy="4505079"/>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1100" dirty="0">
                <a:effectLst/>
                <a:latin typeface="Arial"/>
                <a:ea typeface="Calibri" panose="020F0502020204030204" pitchFamily="34" charset="0"/>
                <a:cs typeface="Arial"/>
              </a:rPr>
              <a:t>Many restaurants were diversifying to sell products in grocery stores during the pandemic. Using his expertise in grocery retail, Min worked to develop heat and serve Asian dishes like: veggie tempura, veggie samosa, fried rice, tofu pad </a:t>
            </a:r>
            <a:r>
              <a:rPr lang="en-US" sz="1100" dirty="0" err="1">
                <a:effectLst/>
                <a:latin typeface="Arial"/>
                <a:ea typeface="Calibri" panose="020F0502020204030204" pitchFamily="34" charset="0"/>
                <a:cs typeface="Arial"/>
              </a:rPr>
              <a:t>thai</a:t>
            </a:r>
            <a:r>
              <a:rPr lang="en-US" sz="1100" dirty="0">
                <a:effectLst/>
                <a:latin typeface="Arial"/>
                <a:ea typeface="Calibri" panose="020F0502020204030204" pitchFamily="34" charset="0"/>
                <a:cs typeface="Arial"/>
              </a:rPr>
              <a:t>, tea leaf salad, egg rolls, and spring rolls. These products became available at Bridge Street Market as well as the Knapp and Cascade Meijer Stores in December 2021. </a:t>
            </a:r>
          </a:p>
          <a:p>
            <a:pPr marL="0" marR="0">
              <a:lnSpc>
                <a:spcPct val="107000"/>
              </a:lnSpc>
              <a:spcBef>
                <a:spcPts val="0"/>
              </a:spcBef>
              <a:spcAft>
                <a:spcPts val="800"/>
              </a:spcAft>
            </a:pPr>
            <a:r>
              <a:rPr lang="en-US" sz="1100" dirty="0">
                <a:effectLst/>
                <a:latin typeface="Arial"/>
                <a:ea typeface="Calibri" panose="020F0502020204030204" pitchFamily="34" charset="0"/>
                <a:cs typeface="Arial"/>
              </a:rPr>
              <a:t>“I came to the Michigan State University Product Center to learn about the licensing and labeling requirements for my packaged meals. I was able to connect with a counselor about my products and develop Nutrition Facts labels,” commented Min. </a:t>
            </a:r>
          </a:p>
          <a:p>
            <a:pPr>
              <a:lnSpc>
                <a:spcPct val="107000"/>
              </a:lnSpc>
              <a:spcAft>
                <a:spcPts val="800"/>
              </a:spcAft>
            </a:pPr>
            <a:r>
              <a:rPr lang="en-US" sz="1100" dirty="0">
                <a:effectLst/>
                <a:latin typeface="Arial"/>
                <a:ea typeface="Calibri" panose="020F0502020204030204" pitchFamily="34" charset="0"/>
                <a:cs typeface="Arial"/>
              </a:rPr>
              <a:t>Min received a scholarship to join the MSU Project Center through a grant from </a:t>
            </a:r>
            <a:r>
              <a:rPr lang="en-US" sz="1100" dirty="0">
                <a:latin typeface="Arial"/>
                <a:ea typeface="Calibri" panose="020F0502020204030204" pitchFamily="34" charset="0"/>
                <a:cs typeface="Arial"/>
              </a:rPr>
              <a:t>the Wege Foundation</a:t>
            </a:r>
            <a:r>
              <a:rPr lang="en-US" sz="1100" dirty="0">
                <a:effectLst/>
                <a:latin typeface="Arial"/>
                <a:ea typeface="Calibri" panose="020F0502020204030204" pitchFamily="34" charset="0"/>
                <a:cs typeface="Arial"/>
              </a:rPr>
              <a:t>. This three-year grant to MSU Extension in Kent County has supported over 30 minority-owned businesses and entrepreneurs to join the MSU Product Center at no cost and to access specialized services (such as Nutrition Facts labeling and product shelf-stability analysis) at reduced pricing. </a:t>
            </a:r>
          </a:p>
          <a:p>
            <a:pPr>
              <a:lnSpc>
                <a:spcPct val="107000"/>
              </a:lnSpc>
              <a:spcAft>
                <a:spcPts val="800"/>
              </a:spcAft>
            </a:pPr>
            <a:r>
              <a:rPr lang="en-US" sz="1100" dirty="0">
                <a:effectLst/>
                <a:latin typeface="Arial"/>
                <a:ea typeface="Calibri" panose="020F0502020204030204" pitchFamily="34" charset="0"/>
                <a:cs typeface="Arial"/>
              </a:rPr>
              <a:t>Support for minority-owned business may be more important than ever as a result of the pandemic. According to a</a:t>
            </a:r>
            <a:r>
              <a:rPr lang="en-US" sz="1100" b="1" dirty="0">
                <a:effectLst/>
                <a:latin typeface="Arial"/>
                <a:ea typeface="Calibri" panose="020F0502020204030204" pitchFamily="34" charset="0"/>
                <a:cs typeface="Arial"/>
              </a:rPr>
              <a:t> </a:t>
            </a:r>
            <a:r>
              <a:rPr lang="en-US" sz="1100" dirty="0">
                <a:latin typeface="Arial"/>
                <a:ea typeface="Calibri" panose="020F0502020204030204" pitchFamily="34" charset="0"/>
                <a:cs typeface="Arial"/>
              </a:rPr>
              <a:t>2021 Report by the Federal Reserve Bank analyzing</a:t>
            </a:r>
            <a:r>
              <a:rPr lang="en-US" sz="1100" dirty="0">
                <a:effectLst/>
                <a:latin typeface="Arial"/>
                <a:ea typeface="Calibri" panose="020F0502020204030204" pitchFamily="34" charset="0"/>
                <a:cs typeface="Arial"/>
              </a:rPr>
              <a:t> business owner survey results, declines in revenue and employment between 2019 and 2020 were most severe for firms owned by people of color. 90% of Asian-owned firms reported a decrease in revenue, the most of any group of business owners. Moreover, 54% of Asian-owned firms also reported a decrease in employment during the same period. 67%</a:t>
            </a:r>
            <a:r>
              <a:rPr lang="en-US" sz="1100" dirty="0">
                <a:latin typeface="Arial"/>
                <a:ea typeface="Calibri" panose="020F0502020204030204" pitchFamily="34" charset="0"/>
                <a:cs typeface="Arial"/>
              </a:rPr>
              <a:t> </a:t>
            </a:r>
            <a:r>
              <a:rPr lang="en-US" sz="1100" dirty="0">
                <a:effectLst/>
                <a:latin typeface="Arial"/>
                <a:ea typeface="Calibri" panose="020F0502020204030204" pitchFamily="34" charset="0"/>
                <a:cs typeface="Arial"/>
              </a:rPr>
              <a:t> percent of Asian-and Black-owned firms reported reducing their operations, followed by 63% of Hispanic-owned firms and 54% of white-owned firms.</a:t>
            </a:r>
            <a:r>
              <a:rPr lang="en-US" sz="1100" dirty="0">
                <a:latin typeface="Arial"/>
                <a:ea typeface="Calibri" panose="020F0502020204030204" pitchFamily="34" charset="0"/>
                <a:cs typeface="Arial"/>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Arial"/>
                <a:ea typeface="Calibri" panose="020F0502020204030204" pitchFamily="34" charset="0"/>
                <a:cs typeface="Arial"/>
              </a:rPr>
              <a:t>“I would encourage other minority-owned food businesses thinking about selling a packaged food product to contact </a:t>
            </a:r>
            <a:r>
              <a:rPr lang="en-US" sz="1100" dirty="0">
                <a:latin typeface="Arial"/>
                <a:ea typeface="Calibri" panose="020F0502020204030204" pitchFamily="34" charset="0"/>
                <a:cs typeface="Arial"/>
              </a:rPr>
              <a:t>the Michigan </a:t>
            </a:r>
            <a:r>
              <a:rPr lang="en-US" sz="1100" dirty="0">
                <a:effectLst/>
                <a:latin typeface="Arial"/>
                <a:ea typeface="Calibri" panose="020F0502020204030204" pitchFamily="34" charset="0"/>
                <a:cs typeface="Arial"/>
              </a:rPr>
              <a:t>State </a:t>
            </a:r>
            <a:r>
              <a:rPr lang="en-US" sz="1100" dirty="0">
                <a:latin typeface="Arial"/>
                <a:ea typeface="Calibri" panose="020F0502020204030204" pitchFamily="34" charset="0"/>
                <a:cs typeface="Arial"/>
              </a:rPr>
              <a:t>Product Center  I</a:t>
            </a:r>
            <a:r>
              <a:rPr lang="en-US" sz="1100" dirty="0">
                <a:effectLst/>
                <a:latin typeface="Arial"/>
                <a:ea typeface="Calibri" panose="020F0502020204030204" pitchFamily="34" charset="0"/>
                <a:cs typeface="Arial"/>
              </a:rPr>
              <a:t> look forward to launching my products in Meijer stores and I know others can do this too,” said Min.</a:t>
            </a:r>
          </a:p>
          <a:p>
            <a:endParaRPr lang="en-US"/>
          </a:p>
        </p:txBody>
      </p:sp>
    </p:spTree>
    <p:extLst>
      <p:ext uri="{BB962C8B-B14F-4D97-AF65-F5344CB8AC3E}">
        <p14:creationId xmlns:p14="http://schemas.microsoft.com/office/powerpoint/2010/main" val="174870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D72BE6-6525-4EE6-AC7E-921DE9DE066E}"/>
              </a:ext>
            </a:extLst>
          </p:cNvPr>
          <p:cNvSpPr txBox="1"/>
          <p:nvPr/>
        </p:nvSpPr>
        <p:spPr>
          <a:xfrm>
            <a:off x="457200" y="1447800"/>
            <a:ext cx="6934200" cy="8032968"/>
          </a:xfrm>
          <a:prstGeom prst="rect">
            <a:avLst/>
          </a:prstGeom>
          <a:noFill/>
        </p:spPr>
        <p:txBody>
          <a:bodyPr wrap="square" lIns="91440" tIns="45720" rIns="91440" bIns="45720" anchor="t">
            <a:spAutoFit/>
          </a:bodyPr>
          <a:lstStyle/>
          <a:p>
            <a:pPr marR="290830" algn="ctr">
              <a:lnSpc>
                <a:spcPct val="100000"/>
              </a:lnSpc>
              <a:spcBef>
                <a:spcPts val="100"/>
              </a:spcBef>
            </a:pPr>
            <a:r>
              <a:rPr lang="en-US" b="1" dirty="0">
                <a:solidFill>
                  <a:srgbClr val="004431"/>
                </a:solidFill>
                <a:latin typeface="Arial"/>
                <a:cs typeface="Arial"/>
              </a:rPr>
              <a:t>Kent County</a:t>
            </a:r>
            <a:r>
              <a:rPr lang="en-US" b="1" spc="-40" dirty="0">
                <a:solidFill>
                  <a:srgbClr val="004431"/>
                </a:solidFill>
                <a:latin typeface="Arial"/>
                <a:cs typeface="Arial"/>
              </a:rPr>
              <a:t> </a:t>
            </a:r>
            <a:r>
              <a:rPr lang="en-US" b="1" dirty="0">
                <a:solidFill>
                  <a:srgbClr val="004431"/>
                </a:solidFill>
                <a:latin typeface="Arial"/>
                <a:cs typeface="Arial"/>
              </a:rPr>
              <a:t>2021</a:t>
            </a:r>
            <a:endParaRPr lang="en-US" dirty="0">
              <a:latin typeface="Arial"/>
              <a:cs typeface="Arial"/>
            </a:endParaRPr>
          </a:p>
          <a:p>
            <a:pPr>
              <a:spcBef>
                <a:spcPts val="15"/>
              </a:spcBef>
            </a:pPr>
            <a:endParaRPr lang="en-US" b="1" spc="-10">
              <a:solidFill>
                <a:srgbClr val="004431"/>
              </a:solidFill>
              <a:latin typeface="Arial"/>
              <a:cs typeface="Arial"/>
            </a:endParaRPr>
          </a:p>
          <a:p>
            <a:pPr>
              <a:spcBef>
                <a:spcPts val="15"/>
              </a:spcBef>
            </a:pPr>
            <a:r>
              <a:rPr lang="en-US" sz="1600" b="1" spc="-10" dirty="0">
                <a:solidFill>
                  <a:srgbClr val="004431"/>
                </a:solidFill>
                <a:latin typeface="Arial"/>
                <a:cs typeface="Arial"/>
              </a:rPr>
              <a:t>4-H Exito </a:t>
            </a:r>
            <a:r>
              <a:rPr lang="en-US" sz="1600" b="1" spc="-10" dirty="0" err="1">
                <a:solidFill>
                  <a:srgbClr val="004431"/>
                </a:solidFill>
                <a:latin typeface="Arial"/>
                <a:cs typeface="Arial"/>
              </a:rPr>
              <a:t>Educativo</a:t>
            </a:r>
            <a:r>
              <a:rPr lang="en-US" sz="1600" b="1" spc="-10" dirty="0">
                <a:solidFill>
                  <a:srgbClr val="004431"/>
                </a:solidFill>
                <a:latin typeface="Arial"/>
                <a:cs typeface="Arial"/>
              </a:rPr>
              <a:t> </a:t>
            </a:r>
          </a:p>
          <a:p>
            <a:pPr>
              <a:spcBef>
                <a:spcPts val="15"/>
              </a:spcBef>
            </a:pPr>
            <a:r>
              <a:rPr lang="en-US" sz="1100" spc="-10" dirty="0">
                <a:latin typeface="Arial"/>
                <a:cs typeface="Arial"/>
              </a:rPr>
              <a:t>MSU Extension Program Coordinator, Veronica Quintino-Aranda, hosted multiple cohorts of Exito </a:t>
            </a:r>
            <a:r>
              <a:rPr lang="en-US" sz="1100" spc="-10" dirty="0" err="1">
                <a:latin typeface="Arial"/>
                <a:cs typeface="Arial"/>
              </a:rPr>
              <a:t>Educativo</a:t>
            </a:r>
            <a:r>
              <a:rPr lang="en-US" sz="1100" spc="-10" dirty="0">
                <a:latin typeface="Arial"/>
                <a:cs typeface="Arial"/>
              </a:rPr>
              <a:t> with schools in Kent County. The program was designed to allow Latin American students and their parents discover academic potential and view higher education as attainable and enhance awareness of admission requirements at colleges and universities. In 2021, a total of 40 families participated between </a:t>
            </a:r>
            <a:r>
              <a:rPr lang="en-US" sz="1100" spc="-10" dirty="0" err="1">
                <a:latin typeface="Arial"/>
                <a:cs typeface="Arial"/>
              </a:rPr>
              <a:t>Kellogsville</a:t>
            </a:r>
            <a:r>
              <a:rPr lang="en-US" sz="1100" spc="-10" dirty="0">
                <a:latin typeface="Arial"/>
                <a:cs typeface="Arial"/>
              </a:rPr>
              <a:t> and Wyoming High Schools. This program is done in partnership with the Wege Foundation.</a:t>
            </a:r>
          </a:p>
          <a:p>
            <a:pPr>
              <a:spcBef>
                <a:spcPts val="15"/>
              </a:spcBef>
            </a:pPr>
            <a:endParaRPr lang="en-US" sz="1100" spc="-10">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600"/>
              </a:spcBef>
            </a:pPr>
            <a:r>
              <a:rPr lang="en-US" sz="1600" b="1" spc="-10" dirty="0">
                <a:solidFill>
                  <a:srgbClr val="004431"/>
                </a:solidFill>
                <a:latin typeface="Arial"/>
                <a:cs typeface="Arial"/>
              </a:rPr>
              <a:t>MSU Extension 4-H Awarded Steelcase Foundation Grant for Teen Mental Health First Aid </a:t>
            </a:r>
          </a:p>
          <a:p>
            <a:pPr>
              <a:spcBef>
                <a:spcPts val="600"/>
              </a:spcBef>
            </a:pPr>
            <a:r>
              <a:rPr lang="en-US" sz="1100" spc="-10" dirty="0">
                <a:latin typeface="Arial"/>
                <a:cs typeface="Arial"/>
              </a:rPr>
              <a:t>In July 2021, MSU Extension submitted a grant application to the Steelcase Foundation for support for piloting Teen Mental Health First Aid in Kent County. The grant was awarded in the fall for $150,000 to cover three years of implementation of the program, which is designed to educate tenth through twelfth grade students to recognize the signs of mental health challenges and advocate for themselves and peers. Additionally, MSU Extension intends to increase the capacity of adults who work with youth to recognize signs and symptoms of mental health challenges. Over the three-year grant period, we hope to see a culture shift in how youth advocate for about mental health and as well as the creation of an available support systems in schools. </a:t>
            </a:r>
            <a:endParaRPr lang="en-US" b="1" spc="-10" dirty="0">
              <a:solidFill>
                <a:srgbClr val="004431"/>
              </a:solidFill>
              <a:latin typeface="Arial"/>
              <a:cs typeface="Arial"/>
            </a:endParaRPr>
          </a:p>
          <a:p>
            <a:pPr>
              <a:spcBef>
                <a:spcPts val="600"/>
              </a:spcBef>
            </a:pPr>
            <a:r>
              <a:rPr lang="en-US" sz="1600" b="1" spc="-10" dirty="0">
                <a:solidFill>
                  <a:srgbClr val="004431"/>
                </a:solidFill>
                <a:latin typeface="Arial"/>
                <a:cs typeface="Arial"/>
              </a:rPr>
              <a:t>Child and Family Development</a:t>
            </a:r>
          </a:p>
          <a:p>
            <a:pPr>
              <a:spcBef>
                <a:spcPts val="600"/>
              </a:spcBef>
            </a:pPr>
            <a:r>
              <a:rPr lang="en-US" sz="1100" spc="-10" dirty="0">
                <a:latin typeface="Arial"/>
                <a:cs typeface="Arial"/>
              </a:rPr>
              <a:t>In 2021, 182 Kent County residents took part in a variety of child and family development workshops that reached over 2,800 people. The topics of these workshops included: How Children Develop, Positive Discipline, ABCs of Early Literacy, Purpose of Play, Understanding a Toddler’s World, Healthy Living, The Parent Talk System, Developing Early Literacy Skills, Guiding Principles for Highly Successful Parenting, Together we Can, The Resilience Toolbox, Raising Young Readers, Mindfulness for Children, and more.</a:t>
            </a: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a:p>
            <a:pPr>
              <a:spcBef>
                <a:spcPts val="15"/>
              </a:spcBef>
            </a:pPr>
            <a:endParaRPr lang="en-US" b="1" spc="-10">
              <a:solidFill>
                <a:srgbClr val="004431"/>
              </a:solidFill>
              <a:latin typeface="Arial"/>
              <a:cs typeface="Arial"/>
            </a:endParaRPr>
          </a:p>
        </p:txBody>
      </p:sp>
      <p:pic>
        <p:nvPicPr>
          <p:cNvPr id="6" name="Picture 5" descr="Icon&#10;&#10;Description automatically generated">
            <a:extLst>
              <a:ext uri="{FF2B5EF4-FFF2-40B4-BE49-F238E27FC236}">
                <a16:creationId xmlns:a16="http://schemas.microsoft.com/office/drawing/2014/main" id="{03AAA8EA-58BB-4604-8985-9835844C5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627" y="3292409"/>
            <a:ext cx="989428" cy="1005146"/>
          </a:xfrm>
          <a:prstGeom prst="rect">
            <a:avLst/>
          </a:prstGeom>
        </p:spPr>
      </p:pic>
      <p:pic>
        <p:nvPicPr>
          <p:cNvPr id="2" name="Picture 2" descr="Shape, logo, company name&#10;&#10;Description automatically generated">
            <a:extLst>
              <a:ext uri="{FF2B5EF4-FFF2-40B4-BE49-F238E27FC236}">
                <a16:creationId xmlns:a16="http://schemas.microsoft.com/office/drawing/2014/main" id="{32665590-6291-FD29-3F01-2B7B64BEE164}"/>
              </a:ext>
            </a:extLst>
          </p:cNvPr>
          <p:cNvPicPr>
            <a:picLocks noChangeAspect="1"/>
          </p:cNvPicPr>
          <p:nvPr/>
        </p:nvPicPr>
        <p:blipFill>
          <a:blip r:embed="rId3"/>
          <a:stretch>
            <a:fillRect/>
          </a:stretch>
        </p:blipFill>
        <p:spPr>
          <a:xfrm>
            <a:off x="522261" y="3384956"/>
            <a:ext cx="2266950" cy="983439"/>
          </a:xfrm>
          <a:prstGeom prst="rect">
            <a:avLst/>
          </a:prstGeom>
        </p:spPr>
      </p:pic>
      <p:pic>
        <p:nvPicPr>
          <p:cNvPr id="3" name="Picture 3">
            <a:extLst>
              <a:ext uri="{FF2B5EF4-FFF2-40B4-BE49-F238E27FC236}">
                <a16:creationId xmlns:a16="http://schemas.microsoft.com/office/drawing/2014/main" id="{04B56C0A-7ED5-366B-F279-D12787C6AA32}"/>
              </a:ext>
            </a:extLst>
          </p:cNvPr>
          <p:cNvPicPr>
            <a:picLocks noChangeAspect="1"/>
          </p:cNvPicPr>
          <p:nvPr/>
        </p:nvPicPr>
        <p:blipFill rotWithShape="1">
          <a:blip r:embed="rId4"/>
          <a:srcRect l="11111" t="13889" r="694" b="-1389"/>
          <a:stretch/>
        </p:blipFill>
        <p:spPr>
          <a:xfrm>
            <a:off x="4217217" y="3591174"/>
            <a:ext cx="2526581" cy="1878072"/>
          </a:xfrm>
          <a:prstGeom prst="rect">
            <a:avLst/>
          </a:prstGeom>
        </p:spPr>
      </p:pic>
      <p:pic>
        <p:nvPicPr>
          <p:cNvPr id="4" name="Picture 6" descr="A group of people posing for a photo&#10;&#10;Description automatically generated">
            <a:extLst>
              <a:ext uri="{FF2B5EF4-FFF2-40B4-BE49-F238E27FC236}">
                <a16:creationId xmlns:a16="http://schemas.microsoft.com/office/drawing/2014/main" id="{36D183D6-A55A-09F9-FD17-DD3AB4F20EB3}"/>
              </a:ext>
            </a:extLst>
          </p:cNvPr>
          <p:cNvPicPr>
            <a:picLocks noChangeAspect="1"/>
          </p:cNvPicPr>
          <p:nvPr/>
        </p:nvPicPr>
        <p:blipFill rotWithShape="1">
          <a:blip r:embed="rId5"/>
          <a:srcRect t="34884" b="5426"/>
          <a:stretch/>
        </p:blipFill>
        <p:spPr>
          <a:xfrm>
            <a:off x="1006900" y="4446372"/>
            <a:ext cx="2650989" cy="1015356"/>
          </a:xfrm>
          <a:prstGeom prst="rect">
            <a:avLst/>
          </a:prstGeom>
        </p:spPr>
      </p:pic>
    </p:spTree>
    <p:extLst>
      <p:ext uri="{BB962C8B-B14F-4D97-AF65-F5344CB8AC3E}">
        <p14:creationId xmlns:p14="http://schemas.microsoft.com/office/powerpoint/2010/main" val="162990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7650" y="424433"/>
            <a:ext cx="7339965" cy="707390"/>
          </a:xfrm>
          <a:custGeom>
            <a:avLst/>
            <a:gdLst/>
            <a:ahLst/>
            <a:cxnLst/>
            <a:rect l="l" t="t" r="r" b="b"/>
            <a:pathLst>
              <a:path w="7339965" h="707390">
                <a:moveTo>
                  <a:pt x="0" y="0"/>
                </a:moveTo>
                <a:lnTo>
                  <a:pt x="7339583" y="0"/>
                </a:lnTo>
                <a:lnTo>
                  <a:pt x="7339583" y="707135"/>
                </a:lnTo>
                <a:lnTo>
                  <a:pt x="0" y="707135"/>
                </a:lnTo>
                <a:lnTo>
                  <a:pt x="0" y="0"/>
                </a:lnTo>
                <a:close/>
              </a:path>
            </a:pathLst>
          </a:custGeom>
          <a:ln w="28575">
            <a:solidFill>
              <a:srgbClr val="004431"/>
            </a:solidFill>
          </a:ln>
        </p:spPr>
        <p:txBody>
          <a:bodyPr wrap="square" lIns="0" tIns="0" rIns="0" bIns="0" rtlCol="0"/>
          <a:lstStyle/>
          <a:p>
            <a:endParaRPr/>
          </a:p>
        </p:txBody>
      </p:sp>
      <p:sp>
        <p:nvSpPr>
          <p:cNvPr id="3" name="object 3"/>
          <p:cNvSpPr/>
          <p:nvPr/>
        </p:nvSpPr>
        <p:spPr>
          <a:xfrm>
            <a:off x="4040504" y="850079"/>
            <a:ext cx="90513" cy="11871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51067" y="850078"/>
            <a:ext cx="100994" cy="12161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94501" y="850078"/>
            <a:ext cx="0" cy="116839"/>
          </a:xfrm>
          <a:custGeom>
            <a:avLst/>
            <a:gdLst/>
            <a:ahLst/>
            <a:cxnLst/>
            <a:rect l="l" t="t" r="r" b="b"/>
            <a:pathLst>
              <a:path h="116840">
                <a:moveTo>
                  <a:pt x="0" y="0"/>
                </a:moveTo>
                <a:lnTo>
                  <a:pt x="0" y="116787"/>
                </a:lnTo>
              </a:path>
            </a:pathLst>
          </a:custGeom>
          <a:ln w="29536">
            <a:solidFill>
              <a:srgbClr val="11432F"/>
            </a:solidFill>
          </a:ln>
        </p:spPr>
        <p:txBody>
          <a:bodyPr wrap="square" lIns="0" tIns="0" rIns="0" bIns="0" rtlCol="0"/>
          <a:lstStyle/>
          <a:p>
            <a:endParaRPr/>
          </a:p>
        </p:txBody>
      </p:sp>
      <p:sp>
        <p:nvSpPr>
          <p:cNvPr id="6" name="object 6"/>
          <p:cNvSpPr/>
          <p:nvPr/>
        </p:nvSpPr>
        <p:spPr>
          <a:xfrm>
            <a:off x="4619790" y="850077"/>
            <a:ext cx="101946" cy="12064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35118" y="850076"/>
            <a:ext cx="73363" cy="11678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028531" y="850075"/>
            <a:ext cx="101946" cy="11775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237188" y="848144"/>
            <a:ext cx="69552" cy="12064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46798" y="850074"/>
            <a:ext cx="0" cy="116839"/>
          </a:xfrm>
          <a:custGeom>
            <a:avLst/>
            <a:gdLst/>
            <a:ahLst/>
            <a:cxnLst/>
            <a:rect l="l" t="t" r="r" b="b"/>
            <a:pathLst>
              <a:path h="116840">
                <a:moveTo>
                  <a:pt x="0" y="0"/>
                </a:moveTo>
                <a:lnTo>
                  <a:pt x="0" y="116787"/>
                </a:lnTo>
              </a:path>
            </a:pathLst>
          </a:custGeom>
          <a:ln w="28583">
            <a:solidFill>
              <a:srgbClr val="11432F"/>
            </a:solidFill>
          </a:ln>
        </p:spPr>
        <p:txBody>
          <a:bodyPr wrap="square" lIns="0" tIns="0" rIns="0" bIns="0" rtlCol="0"/>
          <a:lstStyle/>
          <a:p>
            <a:endParaRPr/>
          </a:p>
        </p:txBody>
      </p:sp>
      <p:sp>
        <p:nvSpPr>
          <p:cNvPr id="11" name="object 11"/>
          <p:cNvSpPr/>
          <p:nvPr/>
        </p:nvSpPr>
        <p:spPr>
          <a:xfrm>
            <a:off x="5582092" y="850073"/>
            <a:ext cx="87655" cy="11678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776459" y="850072"/>
            <a:ext cx="97182" cy="116787"/>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038598" y="580784"/>
            <a:ext cx="164829" cy="16601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259642" y="580783"/>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15" name="object 15"/>
          <p:cNvSpPr/>
          <p:nvPr/>
        </p:nvSpPr>
        <p:spPr>
          <a:xfrm>
            <a:off x="4311091" y="577887"/>
            <a:ext cx="141963" cy="167942"/>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4484496" y="580782"/>
            <a:ext cx="138152" cy="162151"/>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678862" y="580781"/>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18" name="object 18"/>
          <p:cNvSpPr/>
          <p:nvPr/>
        </p:nvSpPr>
        <p:spPr>
          <a:xfrm>
            <a:off x="4730312" y="575953"/>
            <a:ext cx="458284" cy="173733"/>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5276252" y="575950"/>
            <a:ext cx="464953" cy="169874"/>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5765025" y="580775"/>
            <a:ext cx="100994" cy="162151"/>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4038598" y="791668"/>
            <a:ext cx="1831339" cy="0"/>
          </a:xfrm>
          <a:custGeom>
            <a:avLst/>
            <a:gdLst/>
            <a:ahLst/>
            <a:cxnLst/>
            <a:rect l="l" t="t" r="r" b="b"/>
            <a:pathLst>
              <a:path w="1831339">
                <a:moveTo>
                  <a:pt x="0" y="0"/>
                </a:moveTo>
                <a:lnTo>
                  <a:pt x="1831232" y="0"/>
                </a:lnTo>
              </a:path>
            </a:pathLst>
          </a:custGeom>
          <a:ln w="12547">
            <a:solidFill>
              <a:srgbClr val="11432F"/>
            </a:solidFill>
          </a:ln>
        </p:spPr>
        <p:txBody>
          <a:bodyPr wrap="square" lIns="0" tIns="0" rIns="0" bIns="0" rtlCol="0"/>
          <a:lstStyle/>
          <a:p>
            <a:endParaRPr/>
          </a:p>
        </p:txBody>
      </p:sp>
      <p:sp>
        <p:nvSpPr>
          <p:cNvPr id="22" name="object 22"/>
          <p:cNvSpPr/>
          <p:nvPr/>
        </p:nvSpPr>
        <p:spPr>
          <a:xfrm>
            <a:off x="6157568" y="643041"/>
            <a:ext cx="395401" cy="229217"/>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6572025" y="703350"/>
            <a:ext cx="141010" cy="168908"/>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6747335" y="703349"/>
            <a:ext cx="138152" cy="165047"/>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6920740" y="703348"/>
            <a:ext cx="104805" cy="168908"/>
          </a:xfrm>
          <a:prstGeom prst="rect">
            <a:avLst/>
          </a:prstGeom>
          <a:blipFill>
            <a:blip r:embed="rId19" cstate="print"/>
            <a:stretch>
              <a:fillRect/>
            </a:stretch>
          </a:blipFill>
        </p:spPr>
        <p:txBody>
          <a:bodyPr wrap="square" lIns="0" tIns="0" rIns="0" bIns="0" rtlCol="0"/>
          <a:lstStyle/>
          <a:p>
            <a:endParaRPr/>
          </a:p>
        </p:txBody>
      </p:sp>
      <p:sp>
        <p:nvSpPr>
          <p:cNvPr id="26" name="object 26"/>
          <p:cNvSpPr/>
          <p:nvPr/>
        </p:nvSpPr>
        <p:spPr>
          <a:xfrm>
            <a:off x="7059845" y="642540"/>
            <a:ext cx="35560" cy="226060"/>
          </a:xfrm>
          <a:custGeom>
            <a:avLst/>
            <a:gdLst/>
            <a:ahLst/>
            <a:cxnLst/>
            <a:rect l="l" t="t" r="r" b="b"/>
            <a:pathLst>
              <a:path w="35559" h="226059">
                <a:moveTo>
                  <a:pt x="32394" y="225854"/>
                </a:moveTo>
                <a:lnTo>
                  <a:pt x="2858" y="225854"/>
                </a:lnTo>
                <a:lnTo>
                  <a:pt x="2858" y="64667"/>
                </a:lnTo>
                <a:lnTo>
                  <a:pt x="32394" y="64667"/>
                </a:lnTo>
                <a:lnTo>
                  <a:pt x="32394" y="225854"/>
                </a:lnTo>
                <a:close/>
              </a:path>
              <a:path w="35559" h="226059">
                <a:moveTo>
                  <a:pt x="17149" y="36677"/>
                </a:moveTo>
                <a:lnTo>
                  <a:pt x="6669" y="36677"/>
                </a:lnTo>
                <a:lnTo>
                  <a:pt x="0" y="28955"/>
                </a:lnTo>
                <a:lnTo>
                  <a:pt x="0" y="18338"/>
                </a:lnTo>
                <a:lnTo>
                  <a:pt x="1354" y="11401"/>
                </a:lnTo>
                <a:lnTo>
                  <a:pt x="5121" y="5549"/>
                </a:lnTo>
                <a:lnTo>
                  <a:pt x="10852" y="1508"/>
                </a:lnTo>
                <a:lnTo>
                  <a:pt x="18102" y="0"/>
                </a:lnTo>
                <a:lnTo>
                  <a:pt x="28583" y="0"/>
                </a:lnTo>
                <a:lnTo>
                  <a:pt x="35252" y="8686"/>
                </a:lnTo>
                <a:lnTo>
                  <a:pt x="35252" y="18338"/>
                </a:lnTo>
                <a:lnTo>
                  <a:pt x="34433" y="25683"/>
                </a:lnTo>
                <a:lnTo>
                  <a:pt x="30846" y="31489"/>
                </a:lnTo>
                <a:lnTo>
                  <a:pt x="24935" y="35304"/>
                </a:lnTo>
                <a:lnTo>
                  <a:pt x="17149" y="36677"/>
                </a:lnTo>
                <a:close/>
              </a:path>
            </a:pathLst>
          </a:custGeom>
          <a:solidFill>
            <a:srgbClr val="11432F"/>
          </a:solidFill>
        </p:spPr>
        <p:txBody>
          <a:bodyPr wrap="square" lIns="0" tIns="0" rIns="0" bIns="0" rtlCol="0"/>
          <a:lstStyle/>
          <a:p>
            <a:endParaRPr/>
          </a:p>
        </p:txBody>
      </p:sp>
      <p:sp>
        <p:nvSpPr>
          <p:cNvPr id="27" name="object 27"/>
          <p:cNvSpPr/>
          <p:nvPr/>
        </p:nvSpPr>
        <p:spPr>
          <a:xfrm>
            <a:off x="7128445" y="703347"/>
            <a:ext cx="156254" cy="168908"/>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7319953" y="703346"/>
            <a:ext cx="138152" cy="165047"/>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6012746" y="554736"/>
            <a:ext cx="0" cy="443230"/>
          </a:xfrm>
          <a:custGeom>
            <a:avLst/>
            <a:gdLst/>
            <a:ahLst/>
            <a:cxnLst/>
            <a:rect l="l" t="t" r="r" b="b"/>
            <a:pathLst>
              <a:path h="443230">
                <a:moveTo>
                  <a:pt x="0" y="0"/>
                </a:moveTo>
                <a:lnTo>
                  <a:pt x="0" y="442991"/>
                </a:lnTo>
              </a:path>
            </a:pathLst>
          </a:custGeom>
          <a:ln w="7622">
            <a:solidFill>
              <a:srgbClr val="11432F"/>
            </a:solidFill>
          </a:ln>
        </p:spPr>
        <p:txBody>
          <a:bodyPr wrap="square" lIns="0" tIns="0" rIns="0" bIns="0" rtlCol="0"/>
          <a:lstStyle/>
          <a:p>
            <a:endParaRPr/>
          </a:p>
        </p:txBody>
      </p:sp>
      <p:sp>
        <p:nvSpPr>
          <p:cNvPr id="33" name="object 33"/>
          <p:cNvSpPr/>
          <p:nvPr/>
        </p:nvSpPr>
        <p:spPr>
          <a:xfrm>
            <a:off x="226313" y="8414766"/>
            <a:ext cx="7360920" cy="1506220"/>
          </a:xfrm>
          <a:custGeom>
            <a:avLst/>
            <a:gdLst/>
            <a:ahLst/>
            <a:cxnLst/>
            <a:rect l="l" t="t" r="r" b="b"/>
            <a:pathLst>
              <a:path w="7360920" h="1506220">
                <a:moveTo>
                  <a:pt x="7360920" y="1505712"/>
                </a:moveTo>
                <a:lnTo>
                  <a:pt x="0" y="1489773"/>
                </a:lnTo>
                <a:lnTo>
                  <a:pt x="3699078" y="756843"/>
                </a:lnTo>
                <a:lnTo>
                  <a:pt x="7360920" y="0"/>
                </a:lnTo>
                <a:lnTo>
                  <a:pt x="7360920" y="1505712"/>
                </a:lnTo>
                <a:close/>
              </a:path>
            </a:pathLst>
          </a:custGeom>
          <a:ln w="28574">
            <a:solidFill>
              <a:srgbClr val="FFFFFF"/>
            </a:solidFill>
          </a:ln>
        </p:spPr>
        <p:txBody>
          <a:bodyPr wrap="square" lIns="0" tIns="0" rIns="0" bIns="0" rtlCol="0"/>
          <a:lstStyle/>
          <a:p>
            <a:endParaRPr/>
          </a:p>
        </p:txBody>
      </p:sp>
      <p:sp>
        <p:nvSpPr>
          <p:cNvPr id="34" name="object 34"/>
          <p:cNvSpPr/>
          <p:nvPr/>
        </p:nvSpPr>
        <p:spPr>
          <a:xfrm>
            <a:off x="186689" y="285750"/>
            <a:ext cx="3973195" cy="1704339"/>
          </a:xfrm>
          <a:custGeom>
            <a:avLst/>
            <a:gdLst/>
            <a:ahLst/>
            <a:cxnLst/>
            <a:rect l="l" t="t" r="r" b="b"/>
            <a:pathLst>
              <a:path w="3973195" h="1704339">
                <a:moveTo>
                  <a:pt x="0" y="0"/>
                </a:moveTo>
                <a:lnTo>
                  <a:pt x="0" y="1703832"/>
                </a:lnTo>
                <a:lnTo>
                  <a:pt x="1976488" y="847407"/>
                </a:lnTo>
                <a:lnTo>
                  <a:pt x="3973067" y="18034"/>
                </a:lnTo>
                <a:lnTo>
                  <a:pt x="0" y="0"/>
                </a:lnTo>
                <a:close/>
              </a:path>
            </a:pathLst>
          </a:custGeom>
          <a:solidFill>
            <a:srgbClr val="004431"/>
          </a:solidFill>
        </p:spPr>
        <p:txBody>
          <a:bodyPr wrap="square" lIns="0" tIns="0" rIns="0" bIns="0" rtlCol="0"/>
          <a:lstStyle/>
          <a:p>
            <a:endParaRPr/>
          </a:p>
        </p:txBody>
      </p:sp>
      <p:sp>
        <p:nvSpPr>
          <p:cNvPr id="35" name="object 35"/>
          <p:cNvSpPr/>
          <p:nvPr/>
        </p:nvSpPr>
        <p:spPr>
          <a:xfrm>
            <a:off x="186689" y="285750"/>
            <a:ext cx="3973195" cy="1704339"/>
          </a:xfrm>
          <a:custGeom>
            <a:avLst/>
            <a:gdLst/>
            <a:ahLst/>
            <a:cxnLst/>
            <a:rect l="l" t="t" r="r" b="b"/>
            <a:pathLst>
              <a:path w="3973195" h="1704339">
                <a:moveTo>
                  <a:pt x="0" y="0"/>
                </a:moveTo>
                <a:lnTo>
                  <a:pt x="3973067" y="18034"/>
                </a:lnTo>
                <a:lnTo>
                  <a:pt x="1976488" y="847407"/>
                </a:lnTo>
                <a:lnTo>
                  <a:pt x="0" y="1703832"/>
                </a:lnTo>
                <a:lnTo>
                  <a:pt x="0" y="0"/>
                </a:lnTo>
                <a:close/>
              </a:path>
            </a:pathLst>
          </a:custGeom>
          <a:ln w="28575">
            <a:solidFill>
              <a:srgbClr val="FFFFFF"/>
            </a:solidFill>
          </a:ln>
        </p:spPr>
        <p:txBody>
          <a:bodyPr wrap="square" lIns="0" tIns="0" rIns="0" bIns="0" rtlCol="0"/>
          <a:lstStyle/>
          <a:p>
            <a:endParaRPr/>
          </a:p>
        </p:txBody>
      </p:sp>
      <p:sp>
        <p:nvSpPr>
          <p:cNvPr id="36" name="object 36"/>
          <p:cNvSpPr/>
          <p:nvPr/>
        </p:nvSpPr>
        <p:spPr>
          <a:xfrm>
            <a:off x="854963" y="502387"/>
            <a:ext cx="448309" cy="519430"/>
          </a:xfrm>
          <a:custGeom>
            <a:avLst/>
            <a:gdLst/>
            <a:ahLst/>
            <a:cxnLst/>
            <a:rect l="l" t="t" r="r" b="b"/>
            <a:pathLst>
              <a:path w="448309" h="519430">
                <a:moveTo>
                  <a:pt x="0" y="518812"/>
                </a:moveTo>
                <a:lnTo>
                  <a:pt x="8989" y="510196"/>
                </a:lnTo>
                <a:lnTo>
                  <a:pt x="22862" y="491421"/>
                </a:lnTo>
                <a:lnTo>
                  <a:pt x="32874" y="456844"/>
                </a:lnTo>
                <a:lnTo>
                  <a:pt x="30281" y="400820"/>
                </a:lnTo>
                <a:lnTo>
                  <a:pt x="22074" y="372897"/>
                </a:lnTo>
                <a:lnTo>
                  <a:pt x="10552" y="333474"/>
                </a:lnTo>
                <a:lnTo>
                  <a:pt x="2286" y="284052"/>
                </a:lnTo>
                <a:lnTo>
                  <a:pt x="3846" y="226135"/>
                </a:lnTo>
                <a:lnTo>
                  <a:pt x="21802" y="161225"/>
                </a:lnTo>
                <a:lnTo>
                  <a:pt x="59895" y="104940"/>
                </a:lnTo>
                <a:lnTo>
                  <a:pt x="88177" y="78078"/>
                </a:lnTo>
                <a:lnTo>
                  <a:pt x="121729" y="53518"/>
                </a:lnTo>
                <a:lnTo>
                  <a:pt x="159884" y="32345"/>
                </a:lnTo>
                <a:lnTo>
                  <a:pt x="201975" y="15643"/>
                </a:lnTo>
                <a:lnTo>
                  <a:pt x="247337" y="4500"/>
                </a:lnTo>
                <a:lnTo>
                  <a:pt x="295304" y="0"/>
                </a:lnTo>
                <a:lnTo>
                  <a:pt x="345209" y="3228"/>
                </a:lnTo>
                <a:lnTo>
                  <a:pt x="396386" y="15271"/>
                </a:lnTo>
                <a:lnTo>
                  <a:pt x="448169" y="37213"/>
                </a:lnTo>
                <a:lnTo>
                  <a:pt x="420916" y="94854"/>
                </a:lnTo>
                <a:lnTo>
                  <a:pt x="416097" y="105147"/>
                </a:lnTo>
                <a:lnTo>
                  <a:pt x="310589" y="105147"/>
                </a:lnTo>
                <a:lnTo>
                  <a:pt x="259967" y="105908"/>
                </a:lnTo>
                <a:lnTo>
                  <a:pt x="209171" y="116667"/>
                </a:lnTo>
                <a:lnTo>
                  <a:pt x="159887" y="138349"/>
                </a:lnTo>
                <a:lnTo>
                  <a:pt x="123076" y="166944"/>
                </a:lnTo>
                <a:lnTo>
                  <a:pt x="92510" y="202763"/>
                </a:lnTo>
                <a:lnTo>
                  <a:pt x="70802" y="244000"/>
                </a:lnTo>
                <a:lnTo>
                  <a:pt x="60563" y="288849"/>
                </a:lnTo>
                <a:lnTo>
                  <a:pt x="62607" y="319419"/>
                </a:lnTo>
                <a:lnTo>
                  <a:pt x="67831" y="351005"/>
                </a:lnTo>
                <a:lnTo>
                  <a:pt x="72146" y="382817"/>
                </a:lnTo>
                <a:lnTo>
                  <a:pt x="69837" y="430281"/>
                </a:lnTo>
                <a:lnTo>
                  <a:pt x="54507" y="476672"/>
                </a:lnTo>
                <a:lnTo>
                  <a:pt x="17374" y="514768"/>
                </a:lnTo>
                <a:lnTo>
                  <a:pt x="0" y="518812"/>
                </a:lnTo>
                <a:close/>
              </a:path>
              <a:path w="448309" h="519430">
                <a:moveTo>
                  <a:pt x="404564" y="129921"/>
                </a:moveTo>
                <a:lnTo>
                  <a:pt x="359349" y="113460"/>
                </a:lnTo>
                <a:lnTo>
                  <a:pt x="310589" y="105147"/>
                </a:lnTo>
                <a:lnTo>
                  <a:pt x="416097" y="105147"/>
                </a:lnTo>
                <a:lnTo>
                  <a:pt x="413421" y="110864"/>
                </a:lnTo>
                <a:lnTo>
                  <a:pt x="404564" y="129921"/>
                </a:lnTo>
                <a:close/>
              </a:path>
            </a:pathLst>
          </a:custGeom>
          <a:solidFill>
            <a:srgbClr val="FDFDFD"/>
          </a:solidFill>
        </p:spPr>
        <p:txBody>
          <a:bodyPr wrap="square" lIns="0" tIns="0" rIns="0" bIns="0" rtlCol="0"/>
          <a:lstStyle/>
          <a:p>
            <a:endParaRPr/>
          </a:p>
        </p:txBody>
      </p:sp>
      <p:sp>
        <p:nvSpPr>
          <p:cNvPr id="37" name="object 37"/>
          <p:cNvSpPr/>
          <p:nvPr/>
        </p:nvSpPr>
        <p:spPr>
          <a:xfrm>
            <a:off x="998556" y="713578"/>
            <a:ext cx="332105" cy="339725"/>
          </a:xfrm>
          <a:custGeom>
            <a:avLst/>
            <a:gdLst/>
            <a:ahLst/>
            <a:cxnLst/>
            <a:rect l="l" t="t" r="r" b="b"/>
            <a:pathLst>
              <a:path w="332105" h="339725">
                <a:moveTo>
                  <a:pt x="12661" y="285949"/>
                </a:moveTo>
                <a:lnTo>
                  <a:pt x="13626" y="280211"/>
                </a:lnTo>
                <a:lnTo>
                  <a:pt x="16749" y="266234"/>
                </a:lnTo>
                <a:lnTo>
                  <a:pt x="19645" y="248870"/>
                </a:lnTo>
                <a:lnTo>
                  <a:pt x="19929" y="232973"/>
                </a:lnTo>
                <a:lnTo>
                  <a:pt x="14648" y="197248"/>
                </a:lnTo>
                <a:lnTo>
                  <a:pt x="4939" y="161185"/>
                </a:lnTo>
                <a:lnTo>
                  <a:pt x="0" y="123089"/>
                </a:lnTo>
                <a:lnTo>
                  <a:pt x="9027" y="81269"/>
                </a:lnTo>
                <a:lnTo>
                  <a:pt x="39460" y="35818"/>
                </a:lnTo>
                <a:lnTo>
                  <a:pt x="85337" y="6621"/>
                </a:lnTo>
                <a:lnTo>
                  <a:pt x="124249" y="0"/>
                </a:lnTo>
                <a:lnTo>
                  <a:pt x="144103" y="865"/>
                </a:lnTo>
                <a:lnTo>
                  <a:pt x="198932" y="14466"/>
                </a:lnTo>
                <a:lnTo>
                  <a:pt x="252303" y="56192"/>
                </a:lnTo>
                <a:lnTo>
                  <a:pt x="283247" y="119684"/>
                </a:lnTo>
                <a:lnTo>
                  <a:pt x="284088" y="121566"/>
                </a:lnTo>
                <a:lnTo>
                  <a:pt x="212104" y="121566"/>
                </a:lnTo>
                <a:lnTo>
                  <a:pt x="184661" y="139061"/>
                </a:lnTo>
                <a:lnTo>
                  <a:pt x="200465" y="152343"/>
                </a:lnTo>
                <a:lnTo>
                  <a:pt x="219334" y="161335"/>
                </a:lnTo>
                <a:lnTo>
                  <a:pt x="239339" y="165813"/>
                </a:lnTo>
                <a:lnTo>
                  <a:pt x="258554" y="165813"/>
                </a:lnTo>
                <a:lnTo>
                  <a:pt x="259703" y="231430"/>
                </a:lnTo>
                <a:lnTo>
                  <a:pt x="263002" y="257053"/>
                </a:lnTo>
                <a:lnTo>
                  <a:pt x="133788" y="257053"/>
                </a:lnTo>
                <a:lnTo>
                  <a:pt x="104131" y="263600"/>
                </a:lnTo>
                <a:lnTo>
                  <a:pt x="75496" y="271501"/>
                </a:lnTo>
                <a:lnTo>
                  <a:pt x="45725" y="279402"/>
                </a:lnTo>
                <a:lnTo>
                  <a:pt x="12661" y="285949"/>
                </a:lnTo>
                <a:close/>
              </a:path>
              <a:path w="332105" h="339725">
                <a:moveTo>
                  <a:pt x="331895" y="209835"/>
                </a:moveTo>
                <a:lnTo>
                  <a:pt x="292105" y="203155"/>
                </a:lnTo>
                <a:lnTo>
                  <a:pt x="276983" y="147527"/>
                </a:lnTo>
                <a:lnTo>
                  <a:pt x="247950" y="122807"/>
                </a:lnTo>
                <a:lnTo>
                  <a:pt x="212104" y="121566"/>
                </a:lnTo>
                <a:lnTo>
                  <a:pt x="284088" y="121566"/>
                </a:lnTo>
                <a:lnTo>
                  <a:pt x="297158" y="150800"/>
                </a:lnTo>
                <a:lnTo>
                  <a:pt x="313567" y="180562"/>
                </a:lnTo>
                <a:lnTo>
                  <a:pt x="331895" y="205986"/>
                </a:lnTo>
                <a:lnTo>
                  <a:pt x="331895" y="209835"/>
                </a:lnTo>
                <a:close/>
              </a:path>
              <a:path w="332105" h="339725">
                <a:moveTo>
                  <a:pt x="258554" y="165813"/>
                </a:moveTo>
                <a:lnTo>
                  <a:pt x="239339" y="165813"/>
                </a:lnTo>
                <a:lnTo>
                  <a:pt x="258549" y="165549"/>
                </a:lnTo>
                <a:lnTo>
                  <a:pt x="258554" y="165813"/>
                </a:lnTo>
                <a:close/>
              </a:path>
              <a:path w="332105" h="339725">
                <a:moveTo>
                  <a:pt x="277791" y="339505"/>
                </a:moveTo>
                <a:lnTo>
                  <a:pt x="276368" y="339505"/>
                </a:lnTo>
                <a:lnTo>
                  <a:pt x="250127" y="329011"/>
                </a:lnTo>
                <a:lnTo>
                  <a:pt x="208130" y="306266"/>
                </a:lnTo>
                <a:lnTo>
                  <a:pt x="164997" y="279684"/>
                </a:lnTo>
                <a:lnTo>
                  <a:pt x="133788" y="257053"/>
                </a:lnTo>
                <a:lnTo>
                  <a:pt x="263002" y="257053"/>
                </a:lnTo>
                <a:lnTo>
                  <a:pt x="266876" y="287153"/>
                </a:lnTo>
                <a:lnTo>
                  <a:pt x="274731" y="325719"/>
                </a:lnTo>
                <a:lnTo>
                  <a:pt x="277791" y="339505"/>
                </a:lnTo>
                <a:close/>
              </a:path>
            </a:pathLst>
          </a:custGeom>
          <a:solidFill>
            <a:srgbClr val="FDFDFD"/>
          </a:solidFill>
        </p:spPr>
        <p:txBody>
          <a:bodyPr wrap="square" lIns="0" tIns="0" rIns="0" bIns="0" rtlCol="0"/>
          <a:lstStyle/>
          <a:p>
            <a:endParaRPr/>
          </a:p>
        </p:txBody>
      </p:sp>
      <p:sp>
        <p:nvSpPr>
          <p:cNvPr id="38" name="object 38"/>
          <p:cNvSpPr/>
          <p:nvPr/>
        </p:nvSpPr>
        <p:spPr>
          <a:xfrm>
            <a:off x="933753" y="625724"/>
            <a:ext cx="264000" cy="216080"/>
          </a:xfrm>
          <a:prstGeom prst="rect">
            <a:avLst/>
          </a:prstGeom>
          <a:blipFill>
            <a:blip r:embed="rId22" cstate="print"/>
            <a:stretch>
              <a:fillRect/>
            </a:stretch>
          </a:blipFill>
        </p:spPr>
        <p:txBody>
          <a:bodyPr wrap="square" lIns="0" tIns="0" rIns="0" bIns="0" rtlCol="0"/>
          <a:lstStyle/>
          <a:p>
            <a:endParaRPr/>
          </a:p>
        </p:txBody>
      </p:sp>
      <p:sp>
        <p:nvSpPr>
          <p:cNvPr id="39" name="object 39"/>
          <p:cNvSpPr txBox="1"/>
          <p:nvPr/>
        </p:nvSpPr>
        <p:spPr>
          <a:xfrm>
            <a:off x="294688" y="6814833"/>
            <a:ext cx="1942464" cy="2708275"/>
          </a:xfrm>
          <a:prstGeom prst="rect">
            <a:avLst/>
          </a:prstGeom>
        </p:spPr>
        <p:txBody>
          <a:bodyPr vert="horz" wrap="square" lIns="0" tIns="12700" rIns="0" bIns="0" rtlCol="0">
            <a:spAutoFit/>
          </a:bodyPr>
          <a:lstStyle/>
          <a:p>
            <a:pPr marL="12700" marR="36195">
              <a:lnSpc>
                <a:spcPct val="100000"/>
              </a:lnSpc>
              <a:spcBef>
                <a:spcPts val="100"/>
              </a:spcBef>
            </a:pPr>
            <a:r>
              <a:rPr sz="800" spc="-5">
                <a:solidFill>
                  <a:srgbClr val="FFFFFF"/>
                </a:solidFill>
                <a:latin typeface="Arial"/>
                <a:cs typeface="Arial"/>
              </a:rPr>
              <a:t>MSU </a:t>
            </a:r>
            <a:r>
              <a:rPr sz="800">
                <a:solidFill>
                  <a:srgbClr val="FFFFFF"/>
                </a:solidFill>
                <a:latin typeface="Arial"/>
                <a:cs typeface="Arial"/>
              </a:rPr>
              <a:t>is </a:t>
            </a:r>
            <a:r>
              <a:rPr sz="800" spc="-5">
                <a:solidFill>
                  <a:srgbClr val="FFFFFF"/>
                </a:solidFill>
                <a:latin typeface="Arial"/>
                <a:cs typeface="Arial"/>
              </a:rPr>
              <a:t>an affirmative-action, equal-  opportunity employer, </a:t>
            </a:r>
            <a:r>
              <a:rPr sz="800">
                <a:solidFill>
                  <a:srgbClr val="FFFFFF"/>
                </a:solidFill>
                <a:latin typeface="Arial"/>
                <a:cs typeface="Arial"/>
              </a:rPr>
              <a:t>committed to  </a:t>
            </a:r>
            <a:r>
              <a:rPr sz="800" spc="-5">
                <a:solidFill>
                  <a:srgbClr val="FFFFFF"/>
                </a:solidFill>
                <a:latin typeface="Arial"/>
                <a:cs typeface="Arial"/>
              </a:rPr>
              <a:t>achieving excellence through </a:t>
            </a:r>
            <a:r>
              <a:rPr sz="800">
                <a:solidFill>
                  <a:srgbClr val="FFFFFF"/>
                </a:solidFill>
                <a:latin typeface="Arial"/>
                <a:cs typeface="Arial"/>
              </a:rPr>
              <a:t>a </a:t>
            </a:r>
            <a:r>
              <a:rPr sz="800" spc="-5">
                <a:solidFill>
                  <a:srgbClr val="FFFFFF"/>
                </a:solidFill>
                <a:latin typeface="Arial"/>
                <a:cs typeface="Arial"/>
              </a:rPr>
              <a:t>diverse  workforce and </a:t>
            </a:r>
            <a:r>
              <a:rPr sz="800">
                <a:solidFill>
                  <a:srgbClr val="FFFFFF"/>
                </a:solidFill>
                <a:latin typeface="Arial"/>
                <a:cs typeface="Arial"/>
              </a:rPr>
              <a:t>inclusive culture </a:t>
            </a:r>
            <a:r>
              <a:rPr sz="800" spc="-5">
                <a:solidFill>
                  <a:srgbClr val="FFFFFF"/>
                </a:solidFill>
                <a:latin typeface="Arial"/>
                <a:cs typeface="Arial"/>
              </a:rPr>
              <a:t>that  encourages all people </a:t>
            </a:r>
            <a:r>
              <a:rPr sz="800">
                <a:solidFill>
                  <a:srgbClr val="FFFFFF"/>
                </a:solidFill>
                <a:latin typeface="Arial"/>
                <a:cs typeface="Arial"/>
              </a:rPr>
              <a:t>to reach </a:t>
            </a:r>
            <a:r>
              <a:rPr sz="800" spc="-5">
                <a:solidFill>
                  <a:srgbClr val="FFFFFF"/>
                </a:solidFill>
                <a:latin typeface="Arial"/>
                <a:cs typeface="Arial"/>
              </a:rPr>
              <a:t>their </a:t>
            </a:r>
            <a:r>
              <a:rPr sz="800">
                <a:solidFill>
                  <a:srgbClr val="FFFFFF"/>
                </a:solidFill>
                <a:latin typeface="Arial"/>
                <a:cs typeface="Arial"/>
              </a:rPr>
              <a:t>full  </a:t>
            </a:r>
            <a:r>
              <a:rPr sz="800" spc="-5">
                <a:solidFill>
                  <a:srgbClr val="FFFFFF"/>
                </a:solidFill>
                <a:latin typeface="Arial"/>
                <a:cs typeface="Arial"/>
              </a:rPr>
              <a:t>potential. Michigan </a:t>
            </a:r>
            <a:r>
              <a:rPr sz="800">
                <a:solidFill>
                  <a:srgbClr val="FFFFFF"/>
                </a:solidFill>
                <a:latin typeface="Arial"/>
                <a:cs typeface="Arial"/>
              </a:rPr>
              <a:t>State </a:t>
            </a:r>
            <a:r>
              <a:rPr sz="800" spc="-5">
                <a:solidFill>
                  <a:srgbClr val="FFFFFF"/>
                </a:solidFill>
                <a:latin typeface="Arial"/>
                <a:cs typeface="Arial"/>
              </a:rPr>
              <a:t>University  Extension programs and </a:t>
            </a:r>
            <a:r>
              <a:rPr sz="800">
                <a:solidFill>
                  <a:srgbClr val="FFFFFF"/>
                </a:solidFill>
                <a:latin typeface="Arial"/>
                <a:cs typeface="Arial"/>
              </a:rPr>
              <a:t>materials </a:t>
            </a:r>
            <a:r>
              <a:rPr sz="800" spc="-5">
                <a:solidFill>
                  <a:srgbClr val="FFFFFF"/>
                </a:solidFill>
                <a:latin typeface="Arial"/>
                <a:cs typeface="Arial"/>
              </a:rPr>
              <a:t>are  open </a:t>
            </a:r>
            <a:r>
              <a:rPr sz="800">
                <a:solidFill>
                  <a:srgbClr val="FFFFFF"/>
                </a:solidFill>
                <a:latin typeface="Arial"/>
                <a:cs typeface="Arial"/>
              </a:rPr>
              <a:t>to </a:t>
            </a:r>
            <a:r>
              <a:rPr sz="800" spc="-5">
                <a:solidFill>
                  <a:srgbClr val="FFFFFF"/>
                </a:solidFill>
                <a:latin typeface="Arial"/>
                <a:cs typeface="Arial"/>
              </a:rPr>
              <a:t>all without regard </a:t>
            </a:r>
            <a:r>
              <a:rPr sz="800">
                <a:solidFill>
                  <a:srgbClr val="FFFFFF"/>
                </a:solidFill>
                <a:latin typeface="Arial"/>
                <a:cs typeface="Arial"/>
              </a:rPr>
              <a:t>to </a:t>
            </a:r>
            <a:r>
              <a:rPr sz="800" spc="-5">
                <a:solidFill>
                  <a:srgbClr val="FFFFFF"/>
                </a:solidFill>
                <a:latin typeface="Arial"/>
                <a:cs typeface="Arial"/>
              </a:rPr>
              <a:t>race, </a:t>
            </a:r>
            <a:r>
              <a:rPr sz="800">
                <a:solidFill>
                  <a:srgbClr val="FFFFFF"/>
                </a:solidFill>
                <a:latin typeface="Arial"/>
                <a:cs typeface="Arial"/>
              </a:rPr>
              <a:t>color,  </a:t>
            </a:r>
            <a:r>
              <a:rPr sz="800" spc="-5">
                <a:solidFill>
                  <a:srgbClr val="FFFFFF"/>
                </a:solidFill>
                <a:latin typeface="Arial"/>
                <a:cs typeface="Arial"/>
              </a:rPr>
              <a:t>national origin, gender, gender identity,  religion, age, height, weight, disability,  </a:t>
            </a:r>
            <a:r>
              <a:rPr sz="800">
                <a:solidFill>
                  <a:srgbClr val="FFFFFF"/>
                </a:solidFill>
                <a:latin typeface="Arial"/>
                <a:cs typeface="Arial"/>
              </a:rPr>
              <a:t>political beliefs, </a:t>
            </a:r>
            <a:r>
              <a:rPr sz="800" spc="-5">
                <a:solidFill>
                  <a:srgbClr val="FFFFFF"/>
                </a:solidFill>
                <a:latin typeface="Arial"/>
                <a:cs typeface="Arial"/>
              </a:rPr>
              <a:t>sexual orientation, </a:t>
            </a:r>
            <a:r>
              <a:rPr sz="800">
                <a:solidFill>
                  <a:srgbClr val="FFFFFF"/>
                </a:solidFill>
                <a:latin typeface="Arial"/>
                <a:cs typeface="Arial"/>
              </a:rPr>
              <a:t>marital  status, family status </a:t>
            </a:r>
            <a:r>
              <a:rPr sz="800" spc="-5">
                <a:solidFill>
                  <a:srgbClr val="FFFFFF"/>
                </a:solidFill>
                <a:latin typeface="Arial"/>
                <a:cs typeface="Arial"/>
              </a:rPr>
              <a:t>or veteran</a:t>
            </a:r>
            <a:r>
              <a:rPr sz="800" spc="-35">
                <a:solidFill>
                  <a:srgbClr val="FFFFFF"/>
                </a:solidFill>
                <a:latin typeface="Arial"/>
                <a:cs typeface="Arial"/>
              </a:rPr>
              <a:t> </a:t>
            </a:r>
            <a:r>
              <a:rPr sz="800">
                <a:solidFill>
                  <a:srgbClr val="FFFFFF"/>
                </a:solidFill>
                <a:latin typeface="Arial"/>
                <a:cs typeface="Arial"/>
              </a:rPr>
              <a:t>status.</a:t>
            </a:r>
            <a:endParaRPr sz="800">
              <a:latin typeface="Arial"/>
              <a:cs typeface="Arial"/>
            </a:endParaRPr>
          </a:p>
          <a:p>
            <a:pPr marL="12700" marR="5080">
              <a:lnSpc>
                <a:spcPct val="100000"/>
              </a:lnSpc>
            </a:pPr>
            <a:r>
              <a:rPr sz="800">
                <a:solidFill>
                  <a:srgbClr val="FFFFFF"/>
                </a:solidFill>
                <a:latin typeface="Arial"/>
                <a:cs typeface="Arial"/>
              </a:rPr>
              <a:t>Issued in </a:t>
            </a:r>
            <a:r>
              <a:rPr sz="800" spc="-5">
                <a:solidFill>
                  <a:srgbClr val="FFFFFF"/>
                </a:solidFill>
                <a:latin typeface="Arial"/>
                <a:cs typeface="Arial"/>
              </a:rPr>
              <a:t>furtherance of MSU Extension  work, </a:t>
            </a:r>
            <a:r>
              <a:rPr sz="800">
                <a:solidFill>
                  <a:srgbClr val="FFFFFF"/>
                </a:solidFill>
                <a:latin typeface="Arial"/>
                <a:cs typeface="Arial"/>
              </a:rPr>
              <a:t>acts </a:t>
            </a:r>
            <a:r>
              <a:rPr sz="800" spc="-5">
                <a:solidFill>
                  <a:srgbClr val="FFFFFF"/>
                </a:solidFill>
                <a:latin typeface="Arial"/>
                <a:cs typeface="Arial"/>
              </a:rPr>
              <a:t>of May </a:t>
            </a:r>
            <a:r>
              <a:rPr sz="800">
                <a:solidFill>
                  <a:srgbClr val="FFFFFF"/>
                </a:solidFill>
                <a:latin typeface="Arial"/>
                <a:cs typeface="Arial"/>
              </a:rPr>
              <a:t>8 </a:t>
            </a:r>
            <a:r>
              <a:rPr sz="800" spc="-5">
                <a:solidFill>
                  <a:srgbClr val="FFFFFF"/>
                </a:solidFill>
                <a:latin typeface="Arial"/>
                <a:cs typeface="Arial"/>
              </a:rPr>
              <a:t>and </a:t>
            </a:r>
            <a:r>
              <a:rPr sz="800">
                <a:solidFill>
                  <a:srgbClr val="FFFFFF"/>
                </a:solidFill>
                <a:latin typeface="Arial"/>
                <a:cs typeface="Arial"/>
              </a:rPr>
              <a:t>June </a:t>
            </a:r>
            <a:r>
              <a:rPr sz="800" spc="-5">
                <a:solidFill>
                  <a:srgbClr val="FFFFFF"/>
                </a:solidFill>
                <a:latin typeface="Arial"/>
                <a:cs typeface="Arial"/>
              </a:rPr>
              <a:t>30, 1914, </a:t>
            </a:r>
            <a:r>
              <a:rPr sz="800">
                <a:solidFill>
                  <a:srgbClr val="FFFFFF"/>
                </a:solidFill>
                <a:latin typeface="Arial"/>
                <a:cs typeface="Arial"/>
              </a:rPr>
              <a:t>in  </a:t>
            </a:r>
            <a:r>
              <a:rPr sz="800" spc="-5">
                <a:solidFill>
                  <a:srgbClr val="FFFFFF"/>
                </a:solidFill>
                <a:latin typeface="Arial"/>
                <a:cs typeface="Arial"/>
              </a:rPr>
              <a:t>cooperation with </a:t>
            </a:r>
            <a:r>
              <a:rPr sz="800">
                <a:solidFill>
                  <a:srgbClr val="FFFFFF"/>
                </a:solidFill>
                <a:latin typeface="Arial"/>
                <a:cs typeface="Arial"/>
              </a:rPr>
              <a:t>the U.S. </a:t>
            </a:r>
            <a:r>
              <a:rPr sz="800" spc="-5">
                <a:solidFill>
                  <a:srgbClr val="FFFFFF"/>
                </a:solidFill>
                <a:latin typeface="Arial"/>
                <a:cs typeface="Arial"/>
              </a:rPr>
              <a:t>Department of  Agriculture. Quentin Tyler, Director, MSU  Extension, </a:t>
            </a:r>
            <a:r>
              <a:rPr sz="800">
                <a:solidFill>
                  <a:srgbClr val="FFFFFF"/>
                </a:solidFill>
                <a:latin typeface="Arial"/>
                <a:cs typeface="Arial"/>
              </a:rPr>
              <a:t>East </a:t>
            </a:r>
            <a:r>
              <a:rPr sz="800" spc="-5">
                <a:solidFill>
                  <a:srgbClr val="FFFFFF"/>
                </a:solidFill>
                <a:latin typeface="Arial"/>
                <a:cs typeface="Arial"/>
              </a:rPr>
              <a:t>Lansing, MI 48824. </a:t>
            </a:r>
            <a:r>
              <a:rPr sz="800">
                <a:solidFill>
                  <a:srgbClr val="FFFFFF"/>
                </a:solidFill>
                <a:latin typeface="Arial"/>
                <a:cs typeface="Arial"/>
              </a:rPr>
              <a:t>This  information is </a:t>
            </a:r>
            <a:r>
              <a:rPr sz="800" spc="-5">
                <a:solidFill>
                  <a:srgbClr val="FFFFFF"/>
                </a:solidFill>
                <a:latin typeface="Arial"/>
                <a:cs typeface="Arial"/>
              </a:rPr>
              <a:t>for educational purposes  only. Reference </a:t>
            </a:r>
            <a:r>
              <a:rPr sz="800">
                <a:solidFill>
                  <a:srgbClr val="FFFFFF"/>
                </a:solidFill>
                <a:latin typeface="Arial"/>
                <a:cs typeface="Arial"/>
              </a:rPr>
              <a:t>to commercial </a:t>
            </a:r>
            <a:r>
              <a:rPr sz="800" spc="-5">
                <a:solidFill>
                  <a:srgbClr val="FFFFFF"/>
                </a:solidFill>
                <a:latin typeface="Arial"/>
                <a:cs typeface="Arial"/>
              </a:rPr>
              <a:t>products or  trade </a:t>
            </a:r>
            <a:r>
              <a:rPr sz="800">
                <a:solidFill>
                  <a:srgbClr val="FFFFFF"/>
                </a:solidFill>
                <a:latin typeface="Arial"/>
                <a:cs typeface="Arial"/>
              </a:rPr>
              <a:t>names </a:t>
            </a:r>
            <a:r>
              <a:rPr sz="800" spc="-5">
                <a:solidFill>
                  <a:srgbClr val="FFFFFF"/>
                </a:solidFill>
                <a:latin typeface="Arial"/>
                <a:cs typeface="Arial"/>
              </a:rPr>
              <a:t>does not </a:t>
            </a:r>
            <a:r>
              <a:rPr sz="800">
                <a:solidFill>
                  <a:srgbClr val="FFFFFF"/>
                </a:solidFill>
                <a:latin typeface="Arial"/>
                <a:cs typeface="Arial"/>
              </a:rPr>
              <a:t>imply </a:t>
            </a:r>
            <a:r>
              <a:rPr sz="800" spc="-5">
                <a:solidFill>
                  <a:srgbClr val="FFFFFF"/>
                </a:solidFill>
                <a:latin typeface="Arial"/>
                <a:cs typeface="Arial"/>
              </a:rPr>
              <a:t>endorsement  by MSU Extension or bias against </a:t>
            </a:r>
            <a:r>
              <a:rPr sz="800">
                <a:solidFill>
                  <a:srgbClr val="FFFFFF"/>
                </a:solidFill>
                <a:latin typeface="Arial"/>
                <a:cs typeface="Arial"/>
              </a:rPr>
              <a:t>those  </a:t>
            </a:r>
            <a:r>
              <a:rPr sz="800" spc="-5">
                <a:solidFill>
                  <a:srgbClr val="FFFFFF"/>
                </a:solidFill>
                <a:latin typeface="Arial"/>
                <a:cs typeface="Arial"/>
              </a:rPr>
              <a:t>not</a:t>
            </a:r>
            <a:r>
              <a:rPr sz="800" spc="5">
                <a:solidFill>
                  <a:srgbClr val="FFFFFF"/>
                </a:solidFill>
                <a:latin typeface="Arial"/>
                <a:cs typeface="Arial"/>
              </a:rPr>
              <a:t> </a:t>
            </a:r>
            <a:r>
              <a:rPr sz="800" spc="-5">
                <a:solidFill>
                  <a:srgbClr val="FFFFFF"/>
                </a:solidFill>
                <a:latin typeface="Arial"/>
                <a:cs typeface="Arial"/>
              </a:rPr>
              <a:t>mentioned.</a:t>
            </a:r>
            <a:endParaRPr sz="800">
              <a:latin typeface="Arial"/>
              <a:cs typeface="Arial"/>
            </a:endParaRPr>
          </a:p>
        </p:txBody>
      </p:sp>
      <p:sp>
        <p:nvSpPr>
          <p:cNvPr id="40" name="object 40"/>
          <p:cNvSpPr txBox="1"/>
          <p:nvPr/>
        </p:nvSpPr>
        <p:spPr>
          <a:xfrm>
            <a:off x="1962573" y="1378459"/>
            <a:ext cx="4418691" cy="289823"/>
          </a:xfrm>
          <a:prstGeom prst="rect">
            <a:avLst/>
          </a:prstGeom>
        </p:spPr>
        <p:txBody>
          <a:bodyPr vert="horz" wrap="square" lIns="0" tIns="12700" rIns="0" bIns="0" rtlCol="0">
            <a:spAutoFit/>
          </a:bodyPr>
          <a:lstStyle/>
          <a:p>
            <a:pPr marL="12700">
              <a:lnSpc>
                <a:spcPct val="100000"/>
              </a:lnSpc>
              <a:spcBef>
                <a:spcPts val="100"/>
              </a:spcBef>
            </a:pPr>
            <a:r>
              <a:rPr lang="en-US" b="1" spc="-15">
                <a:solidFill>
                  <a:srgbClr val="004431"/>
                </a:solidFill>
                <a:latin typeface="Arial"/>
                <a:cs typeface="Arial"/>
              </a:rPr>
              <a:t>Kent</a:t>
            </a:r>
            <a:r>
              <a:rPr sz="1800" b="1" spc="-15">
                <a:solidFill>
                  <a:srgbClr val="004431"/>
                </a:solidFill>
                <a:latin typeface="Arial"/>
                <a:cs typeface="Arial"/>
              </a:rPr>
              <a:t> </a:t>
            </a:r>
            <a:r>
              <a:rPr sz="1800" b="1" spc="-5">
                <a:solidFill>
                  <a:srgbClr val="004431"/>
                </a:solidFill>
                <a:latin typeface="Arial"/>
                <a:cs typeface="Arial"/>
              </a:rPr>
              <a:t>County</a:t>
            </a:r>
            <a:r>
              <a:rPr sz="1800" b="1" spc="10">
                <a:solidFill>
                  <a:srgbClr val="004431"/>
                </a:solidFill>
                <a:latin typeface="Arial"/>
                <a:cs typeface="Arial"/>
              </a:rPr>
              <a:t> </a:t>
            </a:r>
            <a:r>
              <a:rPr lang="en-US" b="1" spc="-10">
                <a:solidFill>
                  <a:srgbClr val="004431"/>
                </a:solidFill>
                <a:latin typeface="Arial"/>
                <a:cs typeface="Arial"/>
              </a:rPr>
              <a:t>MSU Extension Staff:</a:t>
            </a:r>
            <a:endParaRPr sz="1800">
              <a:latin typeface="Arial"/>
              <a:cs typeface="Arial"/>
            </a:endParaRPr>
          </a:p>
        </p:txBody>
      </p:sp>
      <p:sp>
        <p:nvSpPr>
          <p:cNvPr id="48" name="object 6">
            <a:extLst>
              <a:ext uri="{FF2B5EF4-FFF2-40B4-BE49-F238E27FC236}">
                <a16:creationId xmlns:a16="http://schemas.microsoft.com/office/drawing/2014/main" id="{72C30D57-C800-47DB-80F6-4EEBB43F7580}"/>
              </a:ext>
            </a:extLst>
          </p:cNvPr>
          <p:cNvSpPr txBox="1"/>
          <p:nvPr/>
        </p:nvSpPr>
        <p:spPr>
          <a:xfrm>
            <a:off x="294688" y="5395133"/>
            <a:ext cx="1849755" cy="182101"/>
          </a:xfrm>
          <a:prstGeom prst="rect">
            <a:avLst/>
          </a:prstGeom>
        </p:spPr>
        <p:txBody>
          <a:bodyPr vert="horz" wrap="square" lIns="0" tIns="12700" rIns="0" bIns="0" rtlCol="0">
            <a:spAutoFit/>
          </a:bodyPr>
          <a:lstStyle/>
          <a:p>
            <a:pPr marL="12700" marR="5080">
              <a:lnSpc>
                <a:spcPct val="100000"/>
              </a:lnSpc>
              <a:spcBef>
                <a:spcPts val="5"/>
              </a:spcBef>
            </a:pPr>
            <a:endParaRPr lang="en-US" sz="1100" spc="-5">
              <a:solidFill>
                <a:srgbClr val="FFFFFF"/>
              </a:solidFill>
              <a:latin typeface="Arial"/>
              <a:cs typeface="Arial"/>
            </a:endParaRPr>
          </a:p>
        </p:txBody>
      </p:sp>
      <p:sp>
        <p:nvSpPr>
          <p:cNvPr id="42" name="TextBox 41">
            <a:extLst>
              <a:ext uri="{FF2B5EF4-FFF2-40B4-BE49-F238E27FC236}">
                <a16:creationId xmlns:a16="http://schemas.microsoft.com/office/drawing/2014/main" id="{04C0BB71-C33F-4807-A4D2-D0E6CBDF82E3}"/>
              </a:ext>
            </a:extLst>
          </p:cNvPr>
          <p:cNvSpPr txBox="1"/>
          <p:nvPr/>
        </p:nvSpPr>
        <p:spPr>
          <a:xfrm>
            <a:off x="462068" y="3796328"/>
            <a:ext cx="2926602" cy="523220"/>
          </a:xfrm>
          <a:prstGeom prst="rect">
            <a:avLst/>
          </a:prstGeom>
          <a:noFill/>
        </p:spPr>
        <p:txBody>
          <a:bodyPr wrap="square" rtlCol="0">
            <a:spAutoFit/>
          </a:bodyPr>
          <a:lstStyle/>
          <a:p>
            <a:pPr marL="12700">
              <a:lnSpc>
                <a:spcPct val="100000"/>
              </a:lnSpc>
              <a:spcBef>
                <a:spcPts val="100"/>
              </a:spcBef>
            </a:pPr>
            <a:r>
              <a:rPr lang="en-US" sz="1400" b="1" u="sng" spc="-15">
                <a:solidFill>
                  <a:srgbClr val="004431"/>
                </a:solidFill>
                <a:latin typeface="Arial"/>
                <a:cs typeface="Arial"/>
              </a:rPr>
              <a:t>Agriculture &amp; Agribusiness Institute</a:t>
            </a:r>
            <a:endParaRPr lang="en-US" sz="1400" u="sng">
              <a:latin typeface="Arial"/>
              <a:cs typeface="Arial"/>
            </a:endParaRPr>
          </a:p>
        </p:txBody>
      </p:sp>
      <p:sp>
        <p:nvSpPr>
          <p:cNvPr id="44" name="TextBox 43">
            <a:extLst>
              <a:ext uri="{FF2B5EF4-FFF2-40B4-BE49-F238E27FC236}">
                <a16:creationId xmlns:a16="http://schemas.microsoft.com/office/drawing/2014/main" id="{D1520B12-60CA-44BC-B915-90A38959311F}"/>
              </a:ext>
            </a:extLst>
          </p:cNvPr>
          <p:cNvSpPr txBox="1"/>
          <p:nvPr/>
        </p:nvSpPr>
        <p:spPr>
          <a:xfrm>
            <a:off x="493416" y="4308365"/>
            <a:ext cx="3349573" cy="2831544"/>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Diane Brady </a:t>
            </a:r>
            <a:r>
              <a:rPr lang="en-US" sz="1100">
                <a:latin typeface="Arial" panose="020B0604020202020204" pitchFamily="34" charset="0"/>
                <a:cs typeface="Arial" panose="020B0604020202020204" pitchFamily="34" charset="0"/>
              </a:rPr>
              <a:t>– Horticultural Events &amp; Accounts Manager</a:t>
            </a:r>
          </a:p>
          <a:p>
            <a:r>
              <a:rPr lang="en-US" sz="1100">
                <a:latin typeface="Arial" panose="020B060402020202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bradydi1@msu.edu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Rebecca Finneran </a:t>
            </a:r>
            <a:r>
              <a:rPr lang="en-US" sz="1100">
                <a:latin typeface="Arial" panose="020B0604020202020204" pitchFamily="34" charset="0"/>
                <a:cs typeface="Arial" panose="020B0604020202020204" pitchFamily="34" charset="0"/>
              </a:rPr>
              <a:t>– Ornamental Landscape and Turf Systems Educator</a:t>
            </a:r>
          </a:p>
          <a:p>
            <a:r>
              <a:rPr lang="en-US" sz="1100">
                <a:latin typeface="Arial" panose="020B0604020202020204" pitchFamily="34" charset="0"/>
                <a:cs typeface="Arial" panose="020B0604020202020204" pitchFamily="34" charset="0"/>
                <a:hlinkClick r:id="rId24">
                  <a:extLst>
                    <a:ext uri="{A12FA001-AC4F-418D-AE19-62706E023703}">
                      <ahyp:hlinkClr xmlns:ahyp="http://schemas.microsoft.com/office/drawing/2018/hyperlinkcolor" val="tx"/>
                    </a:ext>
                  </a:extLst>
                </a:hlinkClick>
              </a:rPr>
              <a:t>Finneran@msu.edu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Debra Gulick </a:t>
            </a:r>
            <a:r>
              <a:rPr lang="en-US" sz="1100">
                <a:latin typeface="Arial" panose="020B0604020202020204" pitchFamily="34" charset="0"/>
                <a:cs typeface="Arial" panose="020B0604020202020204" pitchFamily="34" charset="0"/>
              </a:rPr>
              <a:t>– Master Gardener Program Facilitator</a:t>
            </a:r>
          </a:p>
          <a:p>
            <a:r>
              <a:rPr lang="en-US" sz="1100">
                <a:latin typeface="Arial" panose="020B0604020202020204" pitchFamily="34" charset="0"/>
                <a:cs typeface="Arial" panose="020B0604020202020204" pitchFamily="34" charset="0"/>
                <a:hlinkClick r:id="rId25">
                  <a:extLst>
                    <a:ext uri="{A12FA001-AC4F-418D-AE19-62706E023703}">
                      <ahyp:hlinkClr xmlns:ahyp="http://schemas.microsoft.com/office/drawing/2018/hyperlinkcolor" val="tx"/>
                    </a:ext>
                  </a:extLst>
                </a:hlinkClick>
              </a:rPr>
              <a:t>gulickde@msu.edu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Amy Irish-Brown </a:t>
            </a:r>
            <a:r>
              <a:rPr lang="en-US" sz="1100">
                <a:latin typeface="Arial" panose="020B0604020202020204" pitchFamily="34" charset="0"/>
                <a:cs typeface="Arial" panose="020B0604020202020204" pitchFamily="34" charset="0"/>
              </a:rPr>
              <a:t>– Commercial Tree Fruit Integrative Pest Management</a:t>
            </a:r>
          </a:p>
          <a:p>
            <a:r>
              <a:rPr lang="en-US" sz="1100">
                <a:latin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irisha@msu.edu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Anna Wallis </a:t>
            </a:r>
            <a:r>
              <a:rPr lang="en-US" sz="1100">
                <a:latin typeface="Arial" panose="020B0604020202020204" pitchFamily="34" charset="0"/>
                <a:cs typeface="Arial" panose="020B0604020202020204" pitchFamily="34" charset="0"/>
              </a:rPr>
              <a:t>– Apple Production Specialist</a:t>
            </a:r>
          </a:p>
          <a:p>
            <a:r>
              <a:rPr lang="en-US" sz="1100">
                <a:latin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wallisa2@msu.edu</a:t>
            </a:r>
            <a:endParaRPr lang="en-US" sz="11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9224736-883E-496D-B788-0136A350DABA}"/>
              </a:ext>
            </a:extLst>
          </p:cNvPr>
          <p:cNvSpPr txBox="1"/>
          <p:nvPr/>
        </p:nvSpPr>
        <p:spPr>
          <a:xfrm>
            <a:off x="479453" y="7142903"/>
            <a:ext cx="4063471" cy="307777"/>
          </a:xfrm>
          <a:prstGeom prst="rect">
            <a:avLst/>
          </a:prstGeom>
          <a:noFill/>
        </p:spPr>
        <p:txBody>
          <a:bodyPr wrap="square" rtlCol="0">
            <a:spAutoFit/>
          </a:bodyPr>
          <a:lstStyle/>
          <a:p>
            <a:pPr marL="12700">
              <a:lnSpc>
                <a:spcPct val="100000"/>
              </a:lnSpc>
              <a:spcBef>
                <a:spcPts val="100"/>
              </a:spcBef>
            </a:pPr>
            <a:r>
              <a:rPr lang="en-US" sz="1400" b="1" u="sng" spc="-15">
                <a:solidFill>
                  <a:srgbClr val="004431"/>
                </a:solidFill>
                <a:latin typeface="Arial"/>
                <a:cs typeface="Arial"/>
              </a:rPr>
              <a:t>Children &amp; Youth Institute</a:t>
            </a:r>
            <a:endParaRPr lang="en-US" sz="1400" u="sng">
              <a:latin typeface="Arial"/>
              <a:cs typeface="Arial"/>
            </a:endParaRPr>
          </a:p>
        </p:txBody>
      </p:sp>
      <p:sp>
        <p:nvSpPr>
          <p:cNvPr id="53" name="TextBox 52">
            <a:extLst>
              <a:ext uri="{FF2B5EF4-FFF2-40B4-BE49-F238E27FC236}">
                <a16:creationId xmlns:a16="http://schemas.microsoft.com/office/drawing/2014/main" id="{5EFEA2AD-DBA6-485B-9A32-33D7D32E5B44}"/>
              </a:ext>
            </a:extLst>
          </p:cNvPr>
          <p:cNvSpPr txBox="1"/>
          <p:nvPr/>
        </p:nvSpPr>
        <p:spPr>
          <a:xfrm>
            <a:off x="479453" y="7450680"/>
            <a:ext cx="2444433" cy="2646878"/>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Glenda Kilpatrick </a:t>
            </a:r>
            <a:r>
              <a:rPr lang="en-US" sz="1100">
                <a:latin typeface="Arial" panose="020B0604020202020204" pitchFamily="34" charset="0"/>
                <a:cs typeface="Arial" panose="020B0604020202020204" pitchFamily="34" charset="0"/>
              </a:rPr>
              <a:t>– 4-H Supervising Educator</a:t>
            </a:r>
          </a:p>
          <a:p>
            <a:r>
              <a:rPr lang="en-US" sz="1100">
                <a:latin typeface="Arial" panose="020B0604020202020204" pitchFamily="34" charset="0"/>
                <a:cs typeface="Arial" panose="020B0604020202020204" pitchFamily="34" charset="0"/>
                <a:hlinkClick r:id="rId28">
                  <a:extLst>
                    <a:ext uri="{A12FA001-AC4F-418D-AE19-62706E023703}">
                      <ahyp:hlinkClr xmlns:ahyp="http://schemas.microsoft.com/office/drawing/2018/hyperlinkcolor" val="tx"/>
                    </a:ext>
                  </a:extLst>
                </a:hlinkClick>
              </a:rPr>
              <a:t>kilpatri@msu.edu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Alan Pilkenton </a:t>
            </a:r>
            <a:r>
              <a:rPr lang="en-US" sz="1100">
                <a:latin typeface="Arial" panose="020B0604020202020204" pitchFamily="34" charset="0"/>
                <a:cs typeface="Arial" panose="020B0604020202020204" pitchFamily="34" charset="0"/>
              </a:rPr>
              <a:t>– Educational Media Coordinator</a:t>
            </a:r>
          </a:p>
          <a:p>
            <a:r>
              <a:rPr lang="en-US" sz="1100">
                <a:latin typeface="Arial" panose="020B0604020202020204" pitchFamily="34" charset="0"/>
                <a:cs typeface="Arial" panose="020B0604020202020204" pitchFamily="34" charset="0"/>
                <a:hlinkClick r:id="rId29">
                  <a:extLst>
                    <a:ext uri="{A12FA001-AC4F-418D-AE19-62706E023703}">
                      <ahyp:hlinkClr xmlns:ahyp="http://schemas.microsoft.com/office/drawing/2018/hyperlinkcolor" val="tx"/>
                    </a:ext>
                  </a:extLst>
                </a:hlinkClick>
              </a:rPr>
              <a:t>pilkento@msu.edu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Veronica Quintino-Aranda </a:t>
            </a:r>
            <a:r>
              <a:rPr lang="en-US" sz="1100">
                <a:latin typeface="Arial" panose="020B0604020202020204" pitchFamily="34" charset="0"/>
                <a:cs typeface="Arial" panose="020B0604020202020204" pitchFamily="34" charset="0"/>
              </a:rPr>
              <a:t>– 4-H Program Coordinator</a:t>
            </a:r>
          </a:p>
          <a:p>
            <a:r>
              <a:rPr lang="en-US" sz="1100">
                <a:latin typeface="Arial" panose="020B0604020202020204" pitchFamily="34" charset="0"/>
                <a:cs typeface="Arial" panose="020B0604020202020204" pitchFamily="34" charset="0"/>
                <a:hlinkClick r:id="rId30">
                  <a:extLst>
                    <a:ext uri="{A12FA001-AC4F-418D-AE19-62706E023703}">
                      <ahyp:hlinkClr xmlns:ahyp="http://schemas.microsoft.com/office/drawing/2018/hyperlinkcolor" val="tx"/>
                    </a:ext>
                  </a:extLst>
                </a:hlinkClick>
              </a:rPr>
              <a:t>vquintin@msu.edu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Kendra Vanorder </a:t>
            </a:r>
            <a:r>
              <a:rPr lang="en-US" sz="1100">
                <a:latin typeface="Arial" panose="020B0604020202020204" pitchFamily="34" charset="0"/>
                <a:cs typeface="Arial" panose="020B0604020202020204" pitchFamily="34" charset="0"/>
              </a:rPr>
              <a:t>– 4-H Program Coordinator</a:t>
            </a:r>
          </a:p>
          <a:p>
            <a:r>
              <a:rPr lang="en-US" sz="1100">
                <a:latin typeface="Arial" panose="020B0604020202020204" pitchFamily="34" charset="0"/>
                <a:cs typeface="Arial" panose="020B0604020202020204" pitchFamily="34" charset="0"/>
                <a:hlinkClick r:id="rId31">
                  <a:extLst>
                    <a:ext uri="{A12FA001-AC4F-418D-AE19-62706E023703}">
                      <ahyp:hlinkClr xmlns:ahyp="http://schemas.microsoft.com/office/drawing/2018/hyperlinkcolor" val="tx"/>
                    </a:ext>
                  </a:extLst>
                </a:hlinkClick>
              </a:rPr>
              <a:t>vanorde4@msu.edu</a:t>
            </a:r>
            <a:endParaRPr lang="en-US"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F0FA550-3B22-46A8-BD79-E5FF64F61B8F}"/>
              </a:ext>
            </a:extLst>
          </p:cNvPr>
          <p:cNvSpPr txBox="1"/>
          <p:nvPr/>
        </p:nvSpPr>
        <p:spPr>
          <a:xfrm>
            <a:off x="3921735" y="1770461"/>
            <a:ext cx="3540473" cy="523220"/>
          </a:xfrm>
          <a:prstGeom prst="rect">
            <a:avLst/>
          </a:prstGeom>
          <a:noFill/>
        </p:spPr>
        <p:txBody>
          <a:bodyPr wrap="square" rtlCol="0">
            <a:spAutoFit/>
          </a:bodyPr>
          <a:lstStyle/>
          <a:p>
            <a:r>
              <a:rPr lang="en-US" sz="1400" b="1" u="sng" spc="-15">
                <a:solidFill>
                  <a:srgbClr val="004431"/>
                </a:solidFill>
                <a:latin typeface="Arial"/>
                <a:cs typeface="Arial"/>
              </a:rPr>
              <a:t>Community, Foods &amp; Environment Institute</a:t>
            </a:r>
            <a:endParaRPr lang="en-US" sz="1400" u="sng">
              <a:latin typeface="Arial"/>
              <a:cs typeface="Arial"/>
            </a:endParaRPr>
          </a:p>
        </p:txBody>
      </p:sp>
      <p:sp>
        <p:nvSpPr>
          <p:cNvPr id="57" name="TextBox 56">
            <a:extLst>
              <a:ext uri="{FF2B5EF4-FFF2-40B4-BE49-F238E27FC236}">
                <a16:creationId xmlns:a16="http://schemas.microsoft.com/office/drawing/2014/main" id="{5A245952-3F29-41B5-AC21-5F5FB8E5E93D}"/>
              </a:ext>
            </a:extLst>
          </p:cNvPr>
          <p:cNvSpPr txBox="1"/>
          <p:nvPr/>
        </p:nvSpPr>
        <p:spPr>
          <a:xfrm>
            <a:off x="3932347" y="2334994"/>
            <a:ext cx="3637231" cy="2062103"/>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Kelsey Bockelman </a:t>
            </a:r>
            <a:r>
              <a:rPr lang="en-US" sz="1100">
                <a:latin typeface="Arial" panose="020B0604020202020204" pitchFamily="34" charset="0"/>
                <a:cs typeface="Arial" panose="020B0604020202020204" pitchFamily="34" charset="0"/>
              </a:rPr>
              <a:t>– Aquatic Invasive Species Prevention Educator</a:t>
            </a:r>
          </a:p>
          <a:p>
            <a:r>
              <a:rPr lang="en-US" sz="1100">
                <a:latin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bockelm4@msu.edu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Jinnifer Ortquist </a:t>
            </a:r>
            <a:r>
              <a:rPr lang="en-US" sz="1100">
                <a:latin typeface="Arial" panose="020B0604020202020204" pitchFamily="34" charset="0"/>
                <a:cs typeface="Arial" panose="020B0604020202020204" pitchFamily="34" charset="0"/>
              </a:rPr>
              <a:t>– Financial &amp; Homeownership Educator</a:t>
            </a:r>
          </a:p>
          <a:p>
            <a:r>
              <a:rPr lang="en-US" sz="1100">
                <a:latin typeface="Arial" panose="020B0604020202020204" pitchFamily="34" charset="0"/>
                <a:cs typeface="Arial" panose="020B0604020202020204" pitchFamily="34" charset="0"/>
                <a:hlinkClick r:id="rId33">
                  <a:extLst>
                    <a:ext uri="{A12FA001-AC4F-418D-AE19-62706E023703}">
                      <ahyp:hlinkClr xmlns:ahyp="http://schemas.microsoft.com/office/drawing/2018/hyperlinkcolor" val="tx"/>
                    </a:ext>
                  </a:extLst>
                </a:hlinkClick>
              </a:rPr>
              <a:t>ortquisj@msu.edu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Kendra Wills </a:t>
            </a:r>
            <a:r>
              <a:rPr lang="en-US" sz="1100">
                <a:latin typeface="Arial" panose="020B0604020202020204" pitchFamily="34" charset="0"/>
                <a:cs typeface="Arial" panose="020B0604020202020204" pitchFamily="34" charset="0"/>
              </a:rPr>
              <a:t>– Product Center Innovation Counselor</a:t>
            </a:r>
          </a:p>
          <a:p>
            <a:r>
              <a:rPr lang="en-US" sz="1100">
                <a:latin typeface="Arial" panose="020B0604020202020204" pitchFamily="34" charset="0"/>
                <a:cs typeface="Arial" panose="020B0604020202020204" pitchFamily="34" charset="0"/>
                <a:hlinkClick r:id="rId34">
                  <a:extLst>
                    <a:ext uri="{A12FA001-AC4F-418D-AE19-62706E023703}">
                      <ahyp:hlinkClr xmlns:ahyp="http://schemas.microsoft.com/office/drawing/2018/hyperlinkcolor" val="tx"/>
                    </a:ext>
                  </a:extLst>
                </a:hlinkClick>
              </a:rPr>
              <a:t>willsk@msu.edu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Garrett Ziegler</a:t>
            </a:r>
            <a:r>
              <a:rPr lang="en-US" sz="1100">
                <a:latin typeface="Arial" panose="020B0604020202020204" pitchFamily="34" charset="0"/>
                <a:cs typeface="Arial" panose="020B0604020202020204" pitchFamily="34" charset="0"/>
              </a:rPr>
              <a:t> – Community Food Systems Educator</a:t>
            </a:r>
          </a:p>
          <a:p>
            <a:r>
              <a:rPr lang="en-US" sz="1100">
                <a:latin typeface="Arial" panose="020B0604020202020204" pitchFamily="34" charset="0"/>
                <a:cs typeface="Arial" panose="020B0604020202020204" pitchFamily="34" charset="0"/>
                <a:hlinkClick r:id="rId35">
                  <a:extLst>
                    <a:ext uri="{A12FA001-AC4F-418D-AE19-62706E023703}">
                      <ahyp:hlinkClr xmlns:ahyp="http://schemas.microsoft.com/office/drawing/2018/hyperlinkcolor" val="tx"/>
                    </a:ext>
                  </a:extLst>
                </a:hlinkClick>
              </a:rPr>
              <a:t>zieglerg@msu.edu</a:t>
            </a:r>
            <a:endParaRPr lang="en-US" sz="110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7A8C023-0317-4856-B543-FFE06FB0E60D}"/>
              </a:ext>
            </a:extLst>
          </p:cNvPr>
          <p:cNvSpPr txBox="1"/>
          <p:nvPr/>
        </p:nvSpPr>
        <p:spPr>
          <a:xfrm>
            <a:off x="3950431" y="4426437"/>
            <a:ext cx="3369522" cy="307777"/>
          </a:xfrm>
          <a:prstGeom prst="rect">
            <a:avLst/>
          </a:prstGeom>
          <a:noFill/>
        </p:spPr>
        <p:txBody>
          <a:bodyPr wrap="square" rtlCol="0">
            <a:spAutoFit/>
          </a:bodyPr>
          <a:lstStyle/>
          <a:p>
            <a:r>
              <a:rPr lang="en-US" sz="1400" b="1" u="sng" spc="-15">
                <a:solidFill>
                  <a:srgbClr val="004431"/>
                </a:solidFill>
                <a:latin typeface="Arial"/>
                <a:cs typeface="Arial"/>
              </a:rPr>
              <a:t>Health &amp; Nutrition institute</a:t>
            </a:r>
            <a:endParaRPr lang="en-US"/>
          </a:p>
        </p:txBody>
      </p:sp>
      <p:sp>
        <p:nvSpPr>
          <p:cNvPr id="59" name="TextBox 58">
            <a:extLst>
              <a:ext uri="{FF2B5EF4-FFF2-40B4-BE49-F238E27FC236}">
                <a16:creationId xmlns:a16="http://schemas.microsoft.com/office/drawing/2014/main" id="{22B403F4-3058-4E84-9D07-3A38CE5C41A8}"/>
              </a:ext>
            </a:extLst>
          </p:cNvPr>
          <p:cNvSpPr txBox="1"/>
          <p:nvPr/>
        </p:nvSpPr>
        <p:spPr>
          <a:xfrm>
            <a:off x="3962767" y="4783507"/>
            <a:ext cx="3521439" cy="4062651"/>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Latoyia Leroux </a:t>
            </a:r>
            <a:r>
              <a:rPr lang="en-US" sz="1100">
                <a:latin typeface="Arial" panose="020B0604020202020204" pitchFamily="34" charset="0"/>
                <a:cs typeface="Arial" panose="020B0604020202020204" pitchFamily="34" charset="0"/>
              </a:rPr>
              <a:t>– Community Nutrition Instructor</a:t>
            </a:r>
          </a:p>
          <a:p>
            <a:r>
              <a:rPr lang="en-US" sz="1100">
                <a:latin typeface="Arial" panose="020B0604020202020204" pitchFamily="34" charset="0"/>
                <a:cs typeface="Arial" panose="020B0604020202020204" pitchFamily="34" charset="0"/>
                <a:hlinkClick r:id="rId36">
                  <a:extLst>
                    <a:ext uri="{A12FA001-AC4F-418D-AE19-62706E023703}">
                      <ahyp:hlinkClr xmlns:ahyp="http://schemas.microsoft.com/office/drawing/2018/hyperlinkcolor" val="tx"/>
                    </a:ext>
                  </a:extLst>
                </a:hlinkClick>
              </a:rPr>
              <a:t>thoma634@msu.edu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Stephanie Marino </a:t>
            </a:r>
            <a:r>
              <a:rPr lang="en-US" sz="1100">
                <a:latin typeface="Arial" panose="020B0604020202020204" pitchFamily="34" charset="0"/>
                <a:cs typeface="Arial" panose="020B0604020202020204" pitchFamily="34" charset="0"/>
              </a:rPr>
              <a:t>– Health &amp; Nutrition Supervising Educator</a:t>
            </a:r>
          </a:p>
          <a:p>
            <a:r>
              <a:rPr lang="en-US" sz="1100">
                <a:latin typeface="Arial" panose="020B0604020202020204" pitchFamily="34" charset="0"/>
                <a:cs typeface="Arial" panose="020B0604020202020204" pitchFamily="34" charset="0"/>
                <a:hlinkClick r:id="rId37">
                  <a:extLst>
                    <a:ext uri="{A12FA001-AC4F-418D-AE19-62706E023703}">
                      <ahyp:hlinkClr xmlns:ahyp="http://schemas.microsoft.com/office/drawing/2018/hyperlinkcolor" val="tx"/>
                    </a:ext>
                  </a:extLst>
                </a:hlinkClick>
              </a:rPr>
              <a:t>marinos1@msu.edu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Staci O’Brien </a:t>
            </a:r>
            <a:r>
              <a:rPr lang="en-US" sz="1100">
                <a:latin typeface="Arial" panose="020B0604020202020204" pitchFamily="34" charset="0"/>
                <a:cs typeface="Arial" panose="020B0604020202020204" pitchFamily="34" charset="0"/>
              </a:rPr>
              <a:t>– Community Nutrition Instructor</a:t>
            </a:r>
          </a:p>
          <a:p>
            <a:r>
              <a:rPr lang="en-US" sz="1100">
                <a:latin typeface="Arial" panose="020B0604020202020204" pitchFamily="34" charset="0"/>
                <a:cs typeface="Arial" panose="020B0604020202020204" pitchFamily="34" charset="0"/>
                <a:hlinkClick r:id="rId38">
                  <a:extLst>
                    <a:ext uri="{A12FA001-AC4F-418D-AE19-62706E023703}">
                      <ahyp:hlinkClr xmlns:ahyp="http://schemas.microsoft.com/office/drawing/2018/hyperlinkcolor" val="tx"/>
                    </a:ext>
                  </a:extLst>
                </a:hlinkClick>
              </a:rPr>
              <a:t>obrie343@msu.edu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Alex Payton</a:t>
            </a:r>
            <a:r>
              <a:rPr lang="en-US" sz="1100">
                <a:latin typeface="Arial" panose="020B0604020202020204" pitchFamily="34" charset="0"/>
                <a:cs typeface="Arial" panose="020B0604020202020204" pitchFamily="34" charset="0"/>
              </a:rPr>
              <a:t> – Community Nutrition Instructor</a:t>
            </a:r>
          </a:p>
          <a:p>
            <a:r>
              <a:rPr lang="en-US" sz="1100">
                <a:latin typeface="Arial" panose="020B0604020202020204" pitchFamily="34" charset="0"/>
                <a:cs typeface="Arial" panose="020B0604020202020204" pitchFamily="34" charset="0"/>
                <a:hlinkClick r:id="rId39">
                  <a:extLst>
                    <a:ext uri="{A12FA001-AC4F-418D-AE19-62706E023703}">
                      <ahyp:hlinkClr xmlns:ahyp="http://schemas.microsoft.com/office/drawing/2018/hyperlinkcolor" val="tx"/>
                    </a:ext>
                  </a:extLst>
                </a:hlinkClick>
              </a:rPr>
              <a:t>paytona1@msu.edu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Georgina Perry </a:t>
            </a:r>
            <a:r>
              <a:rPr lang="en-US" sz="1100">
                <a:latin typeface="Arial" panose="020B0604020202020204" pitchFamily="34" charset="0"/>
                <a:cs typeface="Arial" panose="020B0604020202020204" pitchFamily="34" charset="0"/>
              </a:rPr>
              <a:t>– Social &amp; Emotional Health Educator</a:t>
            </a:r>
          </a:p>
          <a:p>
            <a:r>
              <a:rPr lang="en-US" sz="1100">
                <a:latin typeface="Arial" panose="020B0604020202020204" pitchFamily="34" charset="0"/>
                <a:cs typeface="Arial" panose="020B0604020202020204" pitchFamily="34" charset="0"/>
                <a:hlinkClick r:id="rId40">
                  <a:extLst>
                    <a:ext uri="{A12FA001-AC4F-418D-AE19-62706E023703}">
                      <ahyp:hlinkClr xmlns:ahyp="http://schemas.microsoft.com/office/drawing/2018/hyperlinkcolor" val="tx"/>
                    </a:ext>
                  </a:extLst>
                </a:hlinkClick>
              </a:rPr>
              <a:t>perrygeo@msu.edu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Holly Tiret </a:t>
            </a:r>
            <a:r>
              <a:rPr lang="en-US" sz="1100">
                <a:latin typeface="Arial" panose="020B0604020202020204" pitchFamily="34" charset="0"/>
                <a:cs typeface="Arial" panose="020B0604020202020204" pitchFamily="34" charset="0"/>
              </a:rPr>
              <a:t>– Social &amp; Emotional Health Educator</a:t>
            </a:r>
          </a:p>
          <a:p>
            <a:r>
              <a:rPr lang="en-US" sz="1100">
                <a:latin typeface="Arial" panose="020B0604020202020204" pitchFamily="34" charset="0"/>
                <a:cs typeface="Arial" panose="020B0604020202020204" pitchFamily="34" charset="0"/>
                <a:hlinkClick r:id="rId41">
                  <a:extLst>
                    <a:ext uri="{A12FA001-AC4F-418D-AE19-62706E023703}">
                      <ahyp:hlinkClr xmlns:ahyp="http://schemas.microsoft.com/office/drawing/2018/hyperlinkcolor" val="tx"/>
                    </a:ext>
                  </a:extLst>
                </a:hlinkClick>
              </a:rPr>
              <a:t>tiret@msu.edu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Yesenia Velasco</a:t>
            </a:r>
            <a:r>
              <a:rPr lang="en-US" sz="1100">
                <a:latin typeface="Arial" panose="020B0604020202020204" pitchFamily="34" charset="0"/>
                <a:cs typeface="Arial" panose="020B0604020202020204" pitchFamily="34" charset="0"/>
              </a:rPr>
              <a:t> – Community Nutrition Instructor</a:t>
            </a:r>
          </a:p>
          <a:p>
            <a:r>
              <a:rPr lang="en-US" sz="1100">
                <a:latin typeface="Arial" panose="020B0604020202020204" pitchFamily="34" charset="0"/>
                <a:cs typeface="Arial" panose="020B0604020202020204" pitchFamily="34" charset="0"/>
                <a:hlinkClick r:id="rId42">
                  <a:extLst>
                    <a:ext uri="{A12FA001-AC4F-418D-AE19-62706E023703}">
                      <ahyp:hlinkClr xmlns:ahyp="http://schemas.microsoft.com/office/drawing/2018/hyperlinkcolor" val="tx"/>
                    </a:ext>
                  </a:extLst>
                </a:hlinkClick>
              </a:rPr>
              <a:t>Velasco@msu.edu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Steve Whittington </a:t>
            </a:r>
            <a:r>
              <a:rPr lang="en-US" sz="1100">
                <a:latin typeface="Arial" panose="020B0604020202020204" pitchFamily="34" charset="0"/>
                <a:cs typeface="Arial" panose="020B0604020202020204" pitchFamily="34" charset="0"/>
              </a:rPr>
              <a:t>– Outreach for Veterans</a:t>
            </a:r>
          </a:p>
          <a:p>
            <a:r>
              <a:rPr lang="en-US" sz="1100">
                <a:latin typeface="Arial" panose="020B0604020202020204" pitchFamily="34" charset="0"/>
                <a:cs typeface="Arial" panose="020B0604020202020204" pitchFamily="34" charset="0"/>
                <a:hlinkClick r:id="rId43">
                  <a:extLst>
                    <a:ext uri="{A12FA001-AC4F-418D-AE19-62706E023703}">
                      <ahyp:hlinkClr xmlns:ahyp="http://schemas.microsoft.com/office/drawing/2018/hyperlinkcolor" val="tx"/>
                    </a:ext>
                  </a:extLst>
                </a:hlinkClick>
              </a:rPr>
              <a:t>whitti34@msu.edu</a:t>
            </a:r>
            <a:endParaRPr lang="en-US" sz="1100">
              <a:latin typeface="Arial" panose="020B0604020202020204" pitchFamily="34" charset="0"/>
              <a:cs typeface="Arial" panose="020B0604020202020204" pitchFamily="34" charset="0"/>
            </a:endParaRPr>
          </a:p>
          <a:p>
            <a:endParaRPr lang="en-US"/>
          </a:p>
        </p:txBody>
      </p:sp>
      <p:sp>
        <p:nvSpPr>
          <p:cNvPr id="61" name="TextBox 60">
            <a:extLst>
              <a:ext uri="{FF2B5EF4-FFF2-40B4-BE49-F238E27FC236}">
                <a16:creationId xmlns:a16="http://schemas.microsoft.com/office/drawing/2014/main" id="{838F7E0E-11D1-4A96-A236-672CE39606E6}"/>
              </a:ext>
            </a:extLst>
          </p:cNvPr>
          <p:cNvSpPr txBox="1"/>
          <p:nvPr/>
        </p:nvSpPr>
        <p:spPr>
          <a:xfrm>
            <a:off x="462068" y="1772318"/>
            <a:ext cx="3345524" cy="307777"/>
          </a:xfrm>
          <a:prstGeom prst="rect">
            <a:avLst/>
          </a:prstGeom>
          <a:noFill/>
          <a:ln>
            <a:solidFill>
              <a:srgbClr val="E6E6E6"/>
            </a:solidFill>
          </a:ln>
        </p:spPr>
        <p:txBody>
          <a:bodyPr wrap="square" rtlCol="0">
            <a:spAutoFit/>
          </a:bodyPr>
          <a:lstStyle/>
          <a:p>
            <a:r>
              <a:rPr lang="en-US" sz="1400" b="1" u="sng" spc="-15">
                <a:solidFill>
                  <a:srgbClr val="004431"/>
                </a:solidFill>
                <a:latin typeface="Arial"/>
                <a:cs typeface="Arial"/>
              </a:rPr>
              <a:t>Administration and Business staff</a:t>
            </a:r>
            <a:endParaRPr lang="en-US" sz="1400" u="sng">
              <a:latin typeface="Arial"/>
              <a:cs typeface="Arial"/>
            </a:endParaRPr>
          </a:p>
        </p:txBody>
      </p:sp>
      <p:sp>
        <p:nvSpPr>
          <p:cNvPr id="63" name="TextBox 62">
            <a:extLst>
              <a:ext uri="{FF2B5EF4-FFF2-40B4-BE49-F238E27FC236}">
                <a16:creationId xmlns:a16="http://schemas.microsoft.com/office/drawing/2014/main" id="{BBA7882C-4C98-4BFB-96F2-5AD765E26BD7}"/>
              </a:ext>
            </a:extLst>
          </p:cNvPr>
          <p:cNvSpPr txBox="1"/>
          <p:nvPr/>
        </p:nvSpPr>
        <p:spPr>
          <a:xfrm>
            <a:off x="479453" y="2062881"/>
            <a:ext cx="3345524" cy="1723549"/>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Debbie Green </a:t>
            </a:r>
            <a:r>
              <a:rPr lang="en-US" sz="1100">
                <a:latin typeface="Arial" panose="020B0604020202020204" pitchFamily="34" charset="0"/>
                <a:cs typeface="Arial" panose="020B0604020202020204" pitchFamily="34" charset="0"/>
              </a:rPr>
              <a:t>– County Support, Office Manager</a:t>
            </a:r>
          </a:p>
          <a:p>
            <a:r>
              <a:rPr lang="en-US" sz="1100">
                <a:latin typeface="Arial" panose="020B0604020202020204" pitchFamily="34" charset="0"/>
                <a:cs typeface="Arial" panose="020B0604020202020204" pitchFamily="34" charset="0"/>
                <a:hlinkClick r:id="rId44">
                  <a:extLst>
                    <a:ext uri="{A12FA001-AC4F-418D-AE19-62706E023703}">
                      <ahyp:hlinkClr xmlns:ahyp="http://schemas.microsoft.com/office/drawing/2018/hyperlinkcolor" val="tx"/>
                    </a:ext>
                  </a:extLst>
                </a:hlinkClick>
              </a:rPr>
              <a:t>greende4@msu.edu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Jennifer Labun </a:t>
            </a:r>
            <a:r>
              <a:rPr lang="en-US" sz="1100">
                <a:latin typeface="Arial" panose="020B0604020202020204" pitchFamily="34" charset="0"/>
                <a:cs typeface="Arial" panose="020B0604020202020204" pitchFamily="34" charset="0"/>
              </a:rPr>
              <a:t>– Project and Event Coordinator</a:t>
            </a:r>
          </a:p>
          <a:p>
            <a:r>
              <a:rPr lang="en-US" sz="1100">
                <a:latin typeface="Arial" panose="020B0604020202020204" pitchFamily="34" charset="0"/>
                <a:cs typeface="Arial" panose="020B0604020202020204" pitchFamily="34" charset="0"/>
                <a:hlinkClick r:id="rId45">
                  <a:extLst>
                    <a:ext uri="{A12FA001-AC4F-418D-AE19-62706E023703}">
                      <ahyp:hlinkClr xmlns:ahyp="http://schemas.microsoft.com/office/drawing/2018/hyperlinkcolor" val="tx"/>
                    </a:ext>
                  </a:extLst>
                </a:hlinkClick>
              </a:rPr>
              <a:t>sibsonje@msu.edu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Erin Moore </a:t>
            </a:r>
            <a:r>
              <a:rPr lang="en-US" sz="1100">
                <a:latin typeface="Arial" panose="020B0604020202020204" pitchFamily="34" charset="0"/>
                <a:cs typeface="Arial" panose="020B0604020202020204" pitchFamily="34" charset="0"/>
              </a:rPr>
              <a:t>– District 7 Director</a:t>
            </a:r>
          </a:p>
          <a:p>
            <a:r>
              <a:rPr lang="en-US" sz="1100">
                <a:latin typeface="Arial" panose="020B0604020202020204" pitchFamily="34" charset="0"/>
                <a:cs typeface="Arial" panose="020B0604020202020204" pitchFamily="34" charset="0"/>
                <a:hlinkClick r:id="rId46">
                  <a:extLst>
                    <a:ext uri="{A12FA001-AC4F-418D-AE19-62706E023703}">
                      <ahyp:hlinkClr xmlns:ahyp="http://schemas.microsoft.com/office/drawing/2018/hyperlinkcolor" val="tx"/>
                    </a:ext>
                  </a:extLst>
                </a:hlinkClick>
              </a:rPr>
              <a:t>mooree16@msu.edu</a:t>
            </a:r>
            <a:endParaRPr lang="en-US" sz="11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Tracy Reed-Motta </a:t>
            </a:r>
            <a:r>
              <a:rPr lang="en-US" sz="1100">
                <a:latin typeface="Arial" panose="020B0604020202020204" pitchFamily="34" charset="0"/>
                <a:cs typeface="Arial" panose="020B0604020202020204" pitchFamily="34" charset="0"/>
              </a:rPr>
              <a:t>– Office Manager</a:t>
            </a:r>
          </a:p>
          <a:p>
            <a:r>
              <a:rPr lang="en-US" sz="1100">
                <a:latin typeface="Arial" panose="020B0604020202020204" pitchFamily="34" charset="0"/>
                <a:cs typeface="Arial" panose="020B0604020202020204" pitchFamily="34" charset="0"/>
                <a:hlinkClick r:id="rId47">
                  <a:extLst>
                    <a:ext uri="{A12FA001-AC4F-418D-AE19-62706E023703}">
                      <ahyp:hlinkClr xmlns:ahyp="http://schemas.microsoft.com/office/drawing/2018/hyperlinkcolor" val="tx"/>
                    </a:ext>
                  </a:extLst>
                </a:hlinkClick>
              </a:rPr>
              <a:t>reedmott@msu.edu</a:t>
            </a:r>
            <a:endParaRPr lang="en-US"/>
          </a:p>
        </p:txBody>
      </p:sp>
    </p:spTree>
    <p:extLst>
      <p:ext uri="{BB962C8B-B14F-4D97-AF65-F5344CB8AC3E}">
        <p14:creationId xmlns:p14="http://schemas.microsoft.com/office/powerpoint/2010/main" val="312813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7650" y="424433"/>
            <a:ext cx="7339965" cy="707390"/>
          </a:xfrm>
          <a:custGeom>
            <a:avLst/>
            <a:gdLst/>
            <a:ahLst/>
            <a:cxnLst/>
            <a:rect l="l" t="t" r="r" b="b"/>
            <a:pathLst>
              <a:path w="7339965" h="707390">
                <a:moveTo>
                  <a:pt x="0" y="0"/>
                </a:moveTo>
                <a:lnTo>
                  <a:pt x="7339583" y="0"/>
                </a:lnTo>
                <a:lnTo>
                  <a:pt x="7339583" y="707135"/>
                </a:lnTo>
                <a:lnTo>
                  <a:pt x="0" y="707135"/>
                </a:lnTo>
                <a:lnTo>
                  <a:pt x="0" y="0"/>
                </a:lnTo>
                <a:close/>
              </a:path>
            </a:pathLst>
          </a:custGeom>
          <a:ln w="28575">
            <a:solidFill>
              <a:srgbClr val="004431"/>
            </a:solidFill>
          </a:ln>
        </p:spPr>
        <p:txBody>
          <a:bodyPr wrap="square" lIns="0" tIns="0" rIns="0" bIns="0" rtlCol="0"/>
          <a:lstStyle/>
          <a:p>
            <a:endParaRPr/>
          </a:p>
        </p:txBody>
      </p:sp>
      <p:sp>
        <p:nvSpPr>
          <p:cNvPr id="3" name="object 3"/>
          <p:cNvSpPr/>
          <p:nvPr/>
        </p:nvSpPr>
        <p:spPr>
          <a:xfrm>
            <a:off x="4040504" y="850079"/>
            <a:ext cx="90513" cy="11871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51067" y="850078"/>
            <a:ext cx="100994" cy="12161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94501" y="850078"/>
            <a:ext cx="0" cy="116839"/>
          </a:xfrm>
          <a:custGeom>
            <a:avLst/>
            <a:gdLst/>
            <a:ahLst/>
            <a:cxnLst/>
            <a:rect l="l" t="t" r="r" b="b"/>
            <a:pathLst>
              <a:path h="116840">
                <a:moveTo>
                  <a:pt x="0" y="0"/>
                </a:moveTo>
                <a:lnTo>
                  <a:pt x="0" y="116787"/>
                </a:lnTo>
              </a:path>
            </a:pathLst>
          </a:custGeom>
          <a:ln w="29536">
            <a:solidFill>
              <a:srgbClr val="11432F"/>
            </a:solidFill>
          </a:ln>
        </p:spPr>
        <p:txBody>
          <a:bodyPr wrap="square" lIns="0" tIns="0" rIns="0" bIns="0" rtlCol="0"/>
          <a:lstStyle/>
          <a:p>
            <a:endParaRPr/>
          </a:p>
        </p:txBody>
      </p:sp>
      <p:sp>
        <p:nvSpPr>
          <p:cNvPr id="6" name="object 6"/>
          <p:cNvSpPr/>
          <p:nvPr/>
        </p:nvSpPr>
        <p:spPr>
          <a:xfrm>
            <a:off x="4619790" y="850077"/>
            <a:ext cx="101946" cy="12064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35118" y="850076"/>
            <a:ext cx="73363" cy="11678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028531" y="850075"/>
            <a:ext cx="101946" cy="11775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237188" y="848144"/>
            <a:ext cx="69552" cy="12064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46798" y="850074"/>
            <a:ext cx="0" cy="116839"/>
          </a:xfrm>
          <a:custGeom>
            <a:avLst/>
            <a:gdLst/>
            <a:ahLst/>
            <a:cxnLst/>
            <a:rect l="l" t="t" r="r" b="b"/>
            <a:pathLst>
              <a:path h="116840">
                <a:moveTo>
                  <a:pt x="0" y="0"/>
                </a:moveTo>
                <a:lnTo>
                  <a:pt x="0" y="116787"/>
                </a:lnTo>
              </a:path>
            </a:pathLst>
          </a:custGeom>
          <a:ln w="28583">
            <a:solidFill>
              <a:srgbClr val="11432F"/>
            </a:solidFill>
          </a:ln>
        </p:spPr>
        <p:txBody>
          <a:bodyPr wrap="square" lIns="0" tIns="0" rIns="0" bIns="0" rtlCol="0"/>
          <a:lstStyle/>
          <a:p>
            <a:endParaRPr/>
          </a:p>
        </p:txBody>
      </p:sp>
      <p:sp>
        <p:nvSpPr>
          <p:cNvPr id="11" name="object 11"/>
          <p:cNvSpPr/>
          <p:nvPr/>
        </p:nvSpPr>
        <p:spPr>
          <a:xfrm>
            <a:off x="5582092" y="850073"/>
            <a:ext cx="87655" cy="11678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776459" y="850072"/>
            <a:ext cx="97182" cy="116787"/>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038598" y="580784"/>
            <a:ext cx="164829" cy="16601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259642" y="580783"/>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15" name="object 15"/>
          <p:cNvSpPr/>
          <p:nvPr/>
        </p:nvSpPr>
        <p:spPr>
          <a:xfrm>
            <a:off x="4311091" y="577887"/>
            <a:ext cx="141963" cy="167942"/>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4484496" y="580782"/>
            <a:ext cx="138152" cy="162151"/>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678862" y="580781"/>
            <a:ext cx="0" cy="162560"/>
          </a:xfrm>
          <a:custGeom>
            <a:avLst/>
            <a:gdLst/>
            <a:ahLst/>
            <a:cxnLst/>
            <a:rect l="l" t="t" r="r" b="b"/>
            <a:pathLst>
              <a:path h="162559">
                <a:moveTo>
                  <a:pt x="0" y="0"/>
                </a:moveTo>
                <a:lnTo>
                  <a:pt x="0" y="162151"/>
                </a:lnTo>
              </a:path>
            </a:pathLst>
          </a:custGeom>
          <a:ln w="40016">
            <a:solidFill>
              <a:srgbClr val="11432F"/>
            </a:solidFill>
          </a:ln>
        </p:spPr>
        <p:txBody>
          <a:bodyPr wrap="square" lIns="0" tIns="0" rIns="0" bIns="0" rtlCol="0"/>
          <a:lstStyle/>
          <a:p>
            <a:endParaRPr/>
          </a:p>
        </p:txBody>
      </p:sp>
      <p:sp>
        <p:nvSpPr>
          <p:cNvPr id="18" name="object 18"/>
          <p:cNvSpPr/>
          <p:nvPr/>
        </p:nvSpPr>
        <p:spPr>
          <a:xfrm>
            <a:off x="4730312" y="575953"/>
            <a:ext cx="458284" cy="173733"/>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5276252" y="575950"/>
            <a:ext cx="464953" cy="169874"/>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5765025" y="580775"/>
            <a:ext cx="100994" cy="162151"/>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4038598" y="791668"/>
            <a:ext cx="1831339" cy="0"/>
          </a:xfrm>
          <a:custGeom>
            <a:avLst/>
            <a:gdLst/>
            <a:ahLst/>
            <a:cxnLst/>
            <a:rect l="l" t="t" r="r" b="b"/>
            <a:pathLst>
              <a:path w="1831339">
                <a:moveTo>
                  <a:pt x="0" y="0"/>
                </a:moveTo>
                <a:lnTo>
                  <a:pt x="1831232" y="0"/>
                </a:lnTo>
              </a:path>
            </a:pathLst>
          </a:custGeom>
          <a:ln w="12547">
            <a:solidFill>
              <a:srgbClr val="11432F"/>
            </a:solidFill>
          </a:ln>
        </p:spPr>
        <p:txBody>
          <a:bodyPr wrap="square" lIns="0" tIns="0" rIns="0" bIns="0" rtlCol="0"/>
          <a:lstStyle/>
          <a:p>
            <a:endParaRPr/>
          </a:p>
        </p:txBody>
      </p:sp>
      <p:sp>
        <p:nvSpPr>
          <p:cNvPr id="22" name="object 22"/>
          <p:cNvSpPr/>
          <p:nvPr/>
        </p:nvSpPr>
        <p:spPr>
          <a:xfrm>
            <a:off x="6157568" y="643041"/>
            <a:ext cx="395401" cy="229217"/>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6572025" y="703350"/>
            <a:ext cx="141010" cy="168908"/>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6747335" y="703349"/>
            <a:ext cx="138152" cy="165047"/>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6920740" y="703348"/>
            <a:ext cx="104805" cy="168908"/>
          </a:xfrm>
          <a:prstGeom prst="rect">
            <a:avLst/>
          </a:prstGeom>
          <a:blipFill>
            <a:blip r:embed="rId19" cstate="print"/>
            <a:stretch>
              <a:fillRect/>
            </a:stretch>
          </a:blipFill>
        </p:spPr>
        <p:txBody>
          <a:bodyPr wrap="square" lIns="0" tIns="0" rIns="0" bIns="0" rtlCol="0"/>
          <a:lstStyle/>
          <a:p>
            <a:endParaRPr/>
          </a:p>
        </p:txBody>
      </p:sp>
      <p:sp>
        <p:nvSpPr>
          <p:cNvPr id="26" name="object 26"/>
          <p:cNvSpPr/>
          <p:nvPr/>
        </p:nvSpPr>
        <p:spPr>
          <a:xfrm>
            <a:off x="7059845" y="642540"/>
            <a:ext cx="35560" cy="226060"/>
          </a:xfrm>
          <a:custGeom>
            <a:avLst/>
            <a:gdLst/>
            <a:ahLst/>
            <a:cxnLst/>
            <a:rect l="l" t="t" r="r" b="b"/>
            <a:pathLst>
              <a:path w="35559" h="226059">
                <a:moveTo>
                  <a:pt x="32394" y="225854"/>
                </a:moveTo>
                <a:lnTo>
                  <a:pt x="2858" y="225854"/>
                </a:lnTo>
                <a:lnTo>
                  <a:pt x="2858" y="64667"/>
                </a:lnTo>
                <a:lnTo>
                  <a:pt x="32394" y="64667"/>
                </a:lnTo>
                <a:lnTo>
                  <a:pt x="32394" y="225854"/>
                </a:lnTo>
                <a:close/>
              </a:path>
              <a:path w="35559" h="226059">
                <a:moveTo>
                  <a:pt x="17149" y="36677"/>
                </a:moveTo>
                <a:lnTo>
                  <a:pt x="6669" y="36677"/>
                </a:lnTo>
                <a:lnTo>
                  <a:pt x="0" y="28955"/>
                </a:lnTo>
                <a:lnTo>
                  <a:pt x="0" y="18338"/>
                </a:lnTo>
                <a:lnTo>
                  <a:pt x="1354" y="11401"/>
                </a:lnTo>
                <a:lnTo>
                  <a:pt x="5121" y="5549"/>
                </a:lnTo>
                <a:lnTo>
                  <a:pt x="10852" y="1508"/>
                </a:lnTo>
                <a:lnTo>
                  <a:pt x="18102" y="0"/>
                </a:lnTo>
                <a:lnTo>
                  <a:pt x="28583" y="0"/>
                </a:lnTo>
                <a:lnTo>
                  <a:pt x="35252" y="8686"/>
                </a:lnTo>
                <a:lnTo>
                  <a:pt x="35252" y="18338"/>
                </a:lnTo>
                <a:lnTo>
                  <a:pt x="34433" y="25683"/>
                </a:lnTo>
                <a:lnTo>
                  <a:pt x="30846" y="31489"/>
                </a:lnTo>
                <a:lnTo>
                  <a:pt x="24935" y="35304"/>
                </a:lnTo>
                <a:lnTo>
                  <a:pt x="17149" y="36677"/>
                </a:lnTo>
                <a:close/>
              </a:path>
            </a:pathLst>
          </a:custGeom>
          <a:solidFill>
            <a:srgbClr val="11432F"/>
          </a:solidFill>
        </p:spPr>
        <p:txBody>
          <a:bodyPr wrap="square" lIns="0" tIns="0" rIns="0" bIns="0" rtlCol="0"/>
          <a:lstStyle/>
          <a:p>
            <a:endParaRPr/>
          </a:p>
        </p:txBody>
      </p:sp>
      <p:sp>
        <p:nvSpPr>
          <p:cNvPr id="27" name="object 27"/>
          <p:cNvSpPr/>
          <p:nvPr/>
        </p:nvSpPr>
        <p:spPr>
          <a:xfrm>
            <a:off x="7128445" y="703347"/>
            <a:ext cx="156254" cy="168908"/>
          </a:xfrm>
          <a:prstGeom prst="rect">
            <a:avLst/>
          </a:prstGeom>
          <a:blipFill>
            <a:blip r:embed="rId20" cstate="print"/>
            <a:stretch>
              <a:fillRect/>
            </a:stretch>
          </a:blipFill>
        </p:spPr>
        <p:txBody>
          <a:bodyPr wrap="square" lIns="0" tIns="0" rIns="0" bIns="0" rtlCol="0"/>
          <a:lstStyle/>
          <a:p>
            <a:endParaRPr/>
          </a:p>
        </p:txBody>
      </p:sp>
      <p:sp>
        <p:nvSpPr>
          <p:cNvPr id="28" name="object 28"/>
          <p:cNvSpPr/>
          <p:nvPr/>
        </p:nvSpPr>
        <p:spPr>
          <a:xfrm>
            <a:off x="7319953" y="703346"/>
            <a:ext cx="138152" cy="165047"/>
          </a:xfrm>
          <a:prstGeom prst="rect">
            <a:avLst/>
          </a:prstGeom>
          <a:blipFill>
            <a:blip r:embed="rId21" cstate="print"/>
            <a:stretch>
              <a:fillRect/>
            </a:stretch>
          </a:blipFill>
        </p:spPr>
        <p:txBody>
          <a:bodyPr wrap="square" lIns="0" tIns="0" rIns="0" bIns="0" rtlCol="0"/>
          <a:lstStyle/>
          <a:p>
            <a:endParaRPr/>
          </a:p>
        </p:txBody>
      </p:sp>
      <p:sp>
        <p:nvSpPr>
          <p:cNvPr id="29" name="object 29"/>
          <p:cNvSpPr/>
          <p:nvPr/>
        </p:nvSpPr>
        <p:spPr>
          <a:xfrm>
            <a:off x="6012746" y="554736"/>
            <a:ext cx="0" cy="443230"/>
          </a:xfrm>
          <a:custGeom>
            <a:avLst/>
            <a:gdLst/>
            <a:ahLst/>
            <a:cxnLst/>
            <a:rect l="l" t="t" r="r" b="b"/>
            <a:pathLst>
              <a:path h="443230">
                <a:moveTo>
                  <a:pt x="0" y="0"/>
                </a:moveTo>
                <a:lnTo>
                  <a:pt x="0" y="442991"/>
                </a:lnTo>
              </a:path>
            </a:pathLst>
          </a:custGeom>
          <a:ln w="7622">
            <a:solidFill>
              <a:srgbClr val="11432F"/>
            </a:solidFill>
          </a:ln>
        </p:spPr>
        <p:txBody>
          <a:bodyPr wrap="square" lIns="0" tIns="0" rIns="0" bIns="0" rtlCol="0"/>
          <a:lstStyle/>
          <a:p>
            <a:endParaRPr/>
          </a:p>
        </p:txBody>
      </p:sp>
      <p:sp>
        <p:nvSpPr>
          <p:cNvPr id="30" name="object 30"/>
          <p:cNvSpPr/>
          <p:nvPr/>
        </p:nvSpPr>
        <p:spPr>
          <a:xfrm>
            <a:off x="224790" y="998982"/>
            <a:ext cx="2211705" cy="8874760"/>
          </a:xfrm>
          <a:custGeom>
            <a:avLst/>
            <a:gdLst/>
            <a:ahLst/>
            <a:cxnLst/>
            <a:rect l="l" t="t" r="r" b="b"/>
            <a:pathLst>
              <a:path w="2211705" h="8874760">
                <a:moveTo>
                  <a:pt x="0" y="0"/>
                </a:moveTo>
                <a:lnTo>
                  <a:pt x="2211324" y="0"/>
                </a:lnTo>
                <a:lnTo>
                  <a:pt x="2211324" y="8874252"/>
                </a:lnTo>
                <a:lnTo>
                  <a:pt x="0" y="8874252"/>
                </a:lnTo>
                <a:lnTo>
                  <a:pt x="0" y="0"/>
                </a:lnTo>
                <a:close/>
              </a:path>
            </a:pathLst>
          </a:custGeom>
          <a:solidFill>
            <a:srgbClr val="004431"/>
          </a:solidFill>
        </p:spPr>
        <p:txBody>
          <a:bodyPr wrap="square" lIns="0" tIns="0" rIns="0" bIns="0" rtlCol="0"/>
          <a:lstStyle/>
          <a:p>
            <a:endParaRPr/>
          </a:p>
        </p:txBody>
      </p:sp>
      <p:sp>
        <p:nvSpPr>
          <p:cNvPr id="31" name="object 31"/>
          <p:cNvSpPr/>
          <p:nvPr/>
        </p:nvSpPr>
        <p:spPr>
          <a:xfrm>
            <a:off x="224790" y="998982"/>
            <a:ext cx="2211705" cy="8874760"/>
          </a:xfrm>
          <a:custGeom>
            <a:avLst/>
            <a:gdLst/>
            <a:ahLst/>
            <a:cxnLst/>
            <a:rect l="l" t="t" r="r" b="b"/>
            <a:pathLst>
              <a:path w="2211705" h="8874760">
                <a:moveTo>
                  <a:pt x="0" y="0"/>
                </a:moveTo>
                <a:lnTo>
                  <a:pt x="2211324" y="0"/>
                </a:lnTo>
                <a:lnTo>
                  <a:pt x="2211324" y="8874252"/>
                </a:lnTo>
                <a:lnTo>
                  <a:pt x="0" y="8874252"/>
                </a:lnTo>
                <a:lnTo>
                  <a:pt x="0" y="0"/>
                </a:lnTo>
                <a:close/>
              </a:path>
            </a:pathLst>
          </a:custGeom>
          <a:ln w="28575">
            <a:solidFill>
              <a:srgbClr val="004431"/>
            </a:solidFill>
          </a:ln>
        </p:spPr>
        <p:txBody>
          <a:bodyPr wrap="square" lIns="0" tIns="0" rIns="0" bIns="0" rtlCol="0"/>
          <a:lstStyle/>
          <a:p>
            <a:endParaRPr/>
          </a:p>
        </p:txBody>
      </p:sp>
      <p:sp>
        <p:nvSpPr>
          <p:cNvPr id="32" name="object 32"/>
          <p:cNvSpPr/>
          <p:nvPr/>
        </p:nvSpPr>
        <p:spPr>
          <a:xfrm>
            <a:off x="226313" y="8414766"/>
            <a:ext cx="7360920" cy="1506220"/>
          </a:xfrm>
          <a:custGeom>
            <a:avLst/>
            <a:gdLst/>
            <a:ahLst/>
            <a:cxnLst/>
            <a:rect l="l" t="t" r="r" b="b"/>
            <a:pathLst>
              <a:path w="7360920" h="1506220">
                <a:moveTo>
                  <a:pt x="7360920" y="0"/>
                </a:moveTo>
                <a:lnTo>
                  <a:pt x="0" y="1489773"/>
                </a:lnTo>
                <a:lnTo>
                  <a:pt x="7360920" y="1505712"/>
                </a:lnTo>
                <a:lnTo>
                  <a:pt x="7360920" y="0"/>
                </a:lnTo>
                <a:close/>
              </a:path>
            </a:pathLst>
          </a:custGeom>
          <a:solidFill>
            <a:srgbClr val="004431"/>
          </a:solidFill>
        </p:spPr>
        <p:txBody>
          <a:bodyPr wrap="square" lIns="0" tIns="0" rIns="0" bIns="0" rtlCol="0"/>
          <a:lstStyle/>
          <a:p>
            <a:endParaRPr/>
          </a:p>
        </p:txBody>
      </p:sp>
      <p:sp>
        <p:nvSpPr>
          <p:cNvPr id="33" name="object 33"/>
          <p:cNvSpPr/>
          <p:nvPr/>
        </p:nvSpPr>
        <p:spPr>
          <a:xfrm>
            <a:off x="226313" y="8414766"/>
            <a:ext cx="7360920" cy="1506220"/>
          </a:xfrm>
          <a:custGeom>
            <a:avLst/>
            <a:gdLst/>
            <a:ahLst/>
            <a:cxnLst/>
            <a:rect l="l" t="t" r="r" b="b"/>
            <a:pathLst>
              <a:path w="7360920" h="1506220">
                <a:moveTo>
                  <a:pt x="7360920" y="1505712"/>
                </a:moveTo>
                <a:lnTo>
                  <a:pt x="0" y="1489773"/>
                </a:lnTo>
                <a:lnTo>
                  <a:pt x="3699078" y="756843"/>
                </a:lnTo>
                <a:lnTo>
                  <a:pt x="7360920" y="0"/>
                </a:lnTo>
                <a:lnTo>
                  <a:pt x="7360920" y="1505712"/>
                </a:lnTo>
                <a:close/>
              </a:path>
            </a:pathLst>
          </a:custGeom>
          <a:ln w="28574">
            <a:solidFill>
              <a:srgbClr val="FFFFFF"/>
            </a:solidFill>
          </a:ln>
        </p:spPr>
        <p:txBody>
          <a:bodyPr wrap="square" lIns="0" tIns="0" rIns="0" bIns="0" rtlCol="0"/>
          <a:lstStyle/>
          <a:p>
            <a:endParaRPr/>
          </a:p>
        </p:txBody>
      </p:sp>
      <p:sp>
        <p:nvSpPr>
          <p:cNvPr id="34" name="object 34"/>
          <p:cNvSpPr/>
          <p:nvPr/>
        </p:nvSpPr>
        <p:spPr>
          <a:xfrm>
            <a:off x="186689" y="285750"/>
            <a:ext cx="3973195" cy="1704339"/>
          </a:xfrm>
          <a:custGeom>
            <a:avLst/>
            <a:gdLst/>
            <a:ahLst/>
            <a:cxnLst/>
            <a:rect l="l" t="t" r="r" b="b"/>
            <a:pathLst>
              <a:path w="3973195" h="1704339">
                <a:moveTo>
                  <a:pt x="0" y="0"/>
                </a:moveTo>
                <a:lnTo>
                  <a:pt x="0" y="1703832"/>
                </a:lnTo>
                <a:lnTo>
                  <a:pt x="1976488" y="847407"/>
                </a:lnTo>
                <a:lnTo>
                  <a:pt x="3973067" y="18034"/>
                </a:lnTo>
                <a:lnTo>
                  <a:pt x="0" y="0"/>
                </a:lnTo>
                <a:close/>
              </a:path>
            </a:pathLst>
          </a:custGeom>
          <a:solidFill>
            <a:srgbClr val="004431"/>
          </a:solidFill>
        </p:spPr>
        <p:txBody>
          <a:bodyPr wrap="square" lIns="0" tIns="0" rIns="0" bIns="0" rtlCol="0"/>
          <a:lstStyle/>
          <a:p>
            <a:endParaRPr/>
          </a:p>
        </p:txBody>
      </p:sp>
      <p:sp>
        <p:nvSpPr>
          <p:cNvPr id="35" name="object 35"/>
          <p:cNvSpPr/>
          <p:nvPr/>
        </p:nvSpPr>
        <p:spPr>
          <a:xfrm>
            <a:off x="186689" y="285750"/>
            <a:ext cx="3973195" cy="1704339"/>
          </a:xfrm>
          <a:custGeom>
            <a:avLst/>
            <a:gdLst/>
            <a:ahLst/>
            <a:cxnLst/>
            <a:rect l="l" t="t" r="r" b="b"/>
            <a:pathLst>
              <a:path w="3973195" h="1704339">
                <a:moveTo>
                  <a:pt x="0" y="0"/>
                </a:moveTo>
                <a:lnTo>
                  <a:pt x="3973067" y="18034"/>
                </a:lnTo>
                <a:lnTo>
                  <a:pt x="1976488" y="847407"/>
                </a:lnTo>
                <a:lnTo>
                  <a:pt x="0" y="1703832"/>
                </a:lnTo>
                <a:lnTo>
                  <a:pt x="0" y="0"/>
                </a:lnTo>
                <a:close/>
              </a:path>
            </a:pathLst>
          </a:custGeom>
          <a:ln w="28575">
            <a:solidFill>
              <a:srgbClr val="FFFFFF"/>
            </a:solidFill>
          </a:ln>
        </p:spPr>
        <p:txBody>
          <a:bodyPr wrap="square" lIns="0" tIns="0" rIns="0" bIns="0" rtlCol="0"/>
          <a:lstStyle/>
          <a:p>
            <a:endParaRPr/>
          </a:p>
        </p:txBody>
      </p:sp>
      <p:sp>
        <p:nvSpPr>
          <p:cNvPr id="36" name="object 36"/>
          <p:cNvSpPr/>
          <p:nvPr/>
        </p:nvSpPr>
        <p:spPr>
          <a:xfrm>
            <a:off x="854963" y="502387"/>
            <a:ext cx="448309" cy="519430"/>
          </a:xfrm>
          <a:custGeom>
            <a:avLst/>
            <a:gdLst/>
            <a:ahLst/>
            <a:cxnLst/>
            <a:rect l="l" t="t" r="r" b="b"/>
            <a:pathLst>
              <a:path w="448309" h="519430">
                <a:moveTo>
                  <a:pt x="0" y="518812"/>
                </a:moveTo>
                <a:lnTo>
                  <a:pt x="8989" y="510196"/>
                </a:lnTo>
                <a:lnTo>
                  <a:pt x="22862" y="491421"/>
                </a:lnTo>
                <a:lnTo>
                  <a:pt x="32874" y="456844"/>
                </a:lnTo>
                <a:lnTo>
                  <a:pt x="30281" y="400820"/>
                </a:lnTo>
                <a:lnTo>
                  <a:pt x="22074" y="372897"/>
                </a:lnTo>
                <a:lnTo>
                  <a:pt x="10552" y="333474"/>
                </a:lnTo>
                <a:lnTo>
                  <a:pt x="2286" y="284052"/>
                </a:lnTo>
                <a:lnTo>
                  <a:pt x="3846" y="226135"/>
                </a:lnTo>
                <a:lnTo>
                  <a:pt x="21802" y="161225"/>
                </a:lnTo>
                <a:lnTo>
                  <a:pt x="59895" y="104940"/>
                </a:lnTo>
                <a:lnTo>
                  <a:pt x="88177" y="78078"/>
                </a:lnTo>
                <a:lnTo>
                  <a:pt x="121729" y="53518"/>
                </a:lnTo>
                <a:lnTo>
                  <a:pt x="159884" y="32345"/>
                </a:lnTo>
                <a:lnTo>
                  <a:pt x="201975" y="15643"/>
                </a:lnTo>
                <a:lnTo>
                  <a:pt x="247337" y="4500"/>
                </a:lnTo>
                <a:lnTo>
                  <a:pt x="295304" y="0"/>
                </a:lnTo>
                <a:lnTo>
                  <a:pt x="345209" y="3228"/>
                </a:lnTo>
                <a:lnTo>
                  <a:pt x="396386" y="15271"/>
                </a:lnTo>
                <a:lnTo>
                  <a:pt x="448169" y="37213"/>
                </a:lnTo>
                <a:lnTo>
                  <a:pt x="420916" y="94854"/>
                </a:lnTo>
                <a:lnTo>
                  <a:pt x="416097" y="105147"/>
                </a:lnTo>
                <a:lnTo>
                  <a:pt x="310589" y="105147"/>
                </a:lnTo>
                <a:lnTo>
                  <a:pt x="259967" y="105908"/>
                </a:lnTo>
                <a:lnTo>
                  <a:pt x="209171" y="116667"/>
                </a:lnTo>
                <a:lnTo>
                  <a:pt x="159887" y="138349"/>
                </a:lnTo>
                <a:lnTo>
                  <a:pt x="123076" y="166944"/>
                </a:lnTo>
                <a:lnTo>
                  <a:pt x="92510" y="202763"/>
                </a:lnTo>
                <a:lnTo>
                  <a:pt x="70802" y="244000"/>
                </a:lnTo>
                <a:lnTo>
                  <a:pt x="60563" y="288849"/>
                </a:lnTo>
                <a:lnTo>
                  <a:pt x="62607" y="319419"/>
                </a:lnTo>
                <a:lnTo>
                  <a:pt x="67831" y="351005"/>
                </a:lnTo>
                <a:lnTo>
                  <a:pt x="72146" y="382817"/>
                </a:lnTo>
                <a:lnTo>
                  <a:pt x="69837" y="430281"/>
                </a:lnTo>
                <a:lnTo>
                  <a:pt x="54507" y="476672"/>
                </a:lnTo>
                <a:lnTo>
                  <a:pt x="17374" y="514768"/>
                </a:lnTo>
                <a:lnTo>
                  <a:pt x="0" y="518812"/>
                </a:lnTo>
                <a:close/>
              </a:path>
              <a:path w="448309" h="519430">
                <a:moveTo>
                  <a:pt x="404564" y="129921"/>
                </a:moveTo>
                <a:lnTo>
                  <a:pt x="359349" y="113460"/>
                </a:lnTo>
                <a:lnTo>
                  <a:pt x="310589" y="105147"/>
                </a:lnTo>
                <a:lnTo>
                  <a:pt x="416097" y="105147"/>
                </a:lnTo>
                <a:lnTo>
                  <a:pt x="413421" y="110864"/>
                </a:lnTo>
                <a:lnTo>
                  <a:pt x="404564" y="129921"/>
                </a:lnTo>
                <a:close/>
              </a:path>
            </a:pathLst>
          </a:custGeom>
          <a:solidFill>
            <a:srgbClr val="FDFDFD"/>
          </a:solidFill>
        </p:spPr>
        <p:txBody>
          <a:bodyPr wrap="square" lIns="0" tIns="0" rIns="0" bIns="0" rtlCol="0"/>
          <a:lstStyle/>
          <a:p>
            <a:endParaRPr/>
          </a:p>
        </p:txBody>
      </p:sp>
      <p:sp>
        <p:nvSpPr>
          <p:cNvPr id="37" name="object 37"/>
          <p:cNvSpPr/>
          <p:nvPr/>
        </p:nvSpPr>
        <p:spPr>
          <a:xfrm>
            <a:off x="998556" y="713578"/>
            <a:ext cx="332105" cy="339725"/>
          </a:xfrm>
          <a:custGeom>
            <a:avLst/>
            <a:gdLst/>
            <a:ahLst/>
            <a:cxnLst/>
            <a:rect l="l" t="t" r="r" b="b"/>
            <a:pathLst>
              <a:path w="332105" h="339725">
                <a:moveTo>
                  <a:pt x="12661" y="285949"/>
                </a:moveTo>
                <a:lnTo>
                  <a:pt x="13626" y="280211"/>
                </a:lnTo>
                <a:lnTo>
                  <a:pt x="16749" y="266234"/>
                </a:lnTo>
                <a:lnTo>
                  <a:pt x="19645" y="248870"/>
                </a:lnTo>
                <a:lnTo>
                  <a:pt x="19929" y="232973"/>
                </a:lnTo>
                <a:lnTo>
                  <a:pt x="14648" y="197248"/>
                </a:lnTo>
                <a:lnTo>
                  <a:pt x="4939" y="161185"/>
                </a:lnTo>
                <a:lnTo>
                  <a:pt x="0" y="123089"/>
                </a:lnTo>
                <a:lnTo>
                  <a:pt x="9027" y="81269"/>
                </a:lnTo>
                <a:lnTo>
                  <a:pt x="39460" y="35818"/>
                </a:lnTo>
                <a:lnTo>
                  <a:pt x="85337" y="6621"/>
                </a:lnTo>
                <a:lnTo>
                  <a:pt x="124249" y="0"/>
                </a:lnTo>
                <a:lnTo>
                  <a:pt x="144103" y="865"/>
                </a:lnTo>
                <a:lnTo>
                  <a:pt x="198932" y="14466"/>
                </a:lnTo>
                <a:lnTo>
                  <a:pt x="252303" y="56192"/>
                </a:lnTo>
                <a:lnTo>
                  <a:pt x="283247" y="119684"/>
                </a:lnTo>
                <a:lnTo>
                  <a:pt x="284088" y="121566"/>
                </a:lnTo>
                <a:lnTo>
                  <a:pt x="212104" y="121566"/>
                </a:lnTo>
                <a:lnTo>
                  <a:pt x="184661" y="139061"/>
                </a:lnTo>
                <a:lnTo>
                  <a:pt x="200465" y="152343"/>
                </a:lnTo>
                <a:lnTo>
                  <a:pt x="219334" y="161335"/>
                </a:lnTo>
                <a:lnTo>
                  <a:pt x="239339" y="165813"/>
                </a:lnTo>
                <a:lnTo>
                  <a:pt x="258554" y="165813"/>
                </a:lnTo>
                <a:lnTo>
                  <a:pt x="259703" y="231430"/>
                </a:lnTo>
                <a:lnTo>
                  <a:pt x="263002" y="257053"/>
                </a:lnTo>
                <a:lnTo>
                  <a:pt x="133788" y="257053"/>
                </a:lnTo>
                <a:lnTo>
                  <a:pt x="104131" y="263600"/>
                </a:lnTo>
                <a:lnTo>
                  <a:pt x="75496" y="271501"/>
                </a:lnTo>
                <a:lnTo>
                  <a:pt x="45725" y="279402"/>
                </a:lnTo>
                <a:lnTo>
                  <a:pt x="12661" y="285949"/>
                </a:lnTo>
                <a:close/>
              </a:path>
              <a:path w="332105" h="339725">
                <a:moveTo>
                  <a:pt x="331895" y="209835"/>
                </a:moveTo>
                <a:lnTo>
                  <a:pt x="292105" y="203155"/>
                </a:lnTo>
                <a:lnTo>
                  <a:pt x="276983" y="147527"/>
                </a:lnTo>
                <a:lnTo>
                  <a:pt x="247950" y="122807"/>
                </a:lnTo>
                <a:lnTo>
                  <a:pt x="212104" y="121566"/>
                </a:lnTo>
                <a:lnTo>
                  <a:pt x="284088" y="121566"/>
                </a:lnTo>
                <a:lnTo>
                  <a:pt x="297158" y="150800"/>
                </a:lnTo>
                <a:lnTo>
                  <a:pt x="313567" y="180562"/>
                </a:lnTo>
                <a:lnTo>
                  <a:pt x="331895" y="205986"/>
                </a:lnTo>
                <a:lnTo>
                  <a:pt x="331895" y="209835"/>
                </a:lnTo>
                <a:close/>
              </a:path>
              <a:path w="332105" h="339725">
                <a:moveTo>
                  <a:pt x="258554" y="165813"/>
                </a:moveTo>
                <a:lnTo>
                  <a:pt x="239339" y="165813"/>
                </a:lnTo>
                <a:lnTo>
                  <a:pt x="258549" y="165549"/>
                </a:lnTo>
                <a:lnTo>
                  <a:pt x="258554" y="165813"/>
                </a:lnTo>
                <a:close/>
              </a:path>
              <a:path w="332105" h="339725">
                <a:moveTo>
                  <a:pt x="277791" y="339505"/>
                </a:moveTo>
                <a:lnTo>
                  <a:pt x="276368" y="339505"/>
                </a:lnTo>
                <a:lnTo>
                  <a:pt x="250127" y="329011"/>
                </a:lnTo>
                <a:lnTo>
                  <a:pt x="208130" y="306266"/>
                </a:lnTo>
                <a:lnTo>
                  <a:pt x="164997" y="279684"/>
                </a:lnTo>
                <a:lnTo>
                  <a:pt x="133788" y="257053"/>
                </a:lnTo>
                <a:lnTo>
                  <a:pt x="263002" y="257053"/>
                </a:lnTo>
                <a:lnTo>
                  <a:pt x="266876" y="287153"/>
                </a:lnTo>
                <a:lnTo>
                  <a:pt x="274731" y="325719"/>
                </a:lnTo>
                <a:lnTo>
                  <a:pt x="277791" y="339505"/>
                </a:lnTo>
                <a:close/>
              </a:path>
            </a:pathLst>
          </a:custGeom>
          <a:solidFill>
            <a:srgbClr val="FDFDFD"/>
          </a:solidFill>
        </p:spPr>
        <p:txBody>
          <a:bodyPr wrap="square" lIns="0" tIns="0" rIns="0" bIns="0" rtlCol="0"/>
          <a:lstStyle/>
          <a:p>
            <a:endParaRPr/>
          </a:p>
        </p:txBody>
      </p:sp>
      <p:sp>
        <p:nvSpPr>
          <p:cNvPr id="38" name="object 38"/>
          <p:cNvSpPr/>
          <p:nvPr/>
        </p:nvSpPr>
        <p:spPr>
          <a:xfrm>
            <a:off x="933753" y="625724"/>
            <a:ext cx="264000" cy="216080"/>
          </a:xfrm>
          <a:prstGeom prst="rect">
            <a:avLst/>
          </a:prstGeom>
          <a:blipFill>
            <a:blip r:embed="rId22" cstate="print"/>
            <a:stretch>
              <a:fillRect/>
            </a:stretch>
          </a:blipFill>
        </p:spPr>
        <p:txBody>
          <a:bodyPr wrap="square" lIns="0" tIns="0" rIns="0" bIns="0" rtlCol="0"/>
          <a:lstStyle/>
          <a:p>
            <a:endParaRPr/>
          </a:p>
        </p:txBody>
      </p:sp>
      <p:sp>
        <p:nvSpPr>
          <p:cNvPr id="39" name="object 39"/>
          <p:cNvSpPr txBox="1"/>
          <p:nvPr/>
        </p:nvSpPr>
        <p:spPr>
          <a:xfrm>
            <a:off x="294688" y="6814833"/>
            <a:ext cx="1942464" cy="2708275"/>
          </a:xfrm>
          <a:prstGeom prst="rect">
            <a:avLst/>
          </a:prstGeom>
        </p:spPr>
        <p:txBody>
          <a:bodyPr vert="horz" wrap="square" lIns="0" tIns="12700" rIns="0" bIns="0" rtlCol="0">
            <a:spAutoFit/>
          </a:bodyPr>
          <a:lstStyle/>
          <a:p>
            <a:pPr marL="12700" marR="36195">
              <a:lnSpc>
                <a:spcPct val="100000"/>
              </a:lnSpc>
              <a:spcBef>
                <a:spcPts val="100"/>
              </a:spcBef>
            </a:pPr>
            <a:r>
              <a:rPr sz="800" spc="-5">
                <a:solidFill>
                  <a:srgbClr val="FFFFFF"/>
                </a:solidFill>
                <a:latin typeface="Arial"/>
                <a:cs typeface="Arial"/>
              </a:rPr>
              <a:t>MSU </a:t>
            </a:r>
            <a:r>
              <a:rPr sz="800">
                <a:solidFill>
                  <a:srgbClr val="FFFFFF"/>
                </a:solidFill>
                <a:latin typeface="Arial"/>
                <a:cs typeface="Arial"/>
              </a:rPr>
              <a:t>is </a:t>
            </a:r>
            <a:r>
              <a:rPr sz="800" spc="-5">
                <a:solidFill>
                  <a:srgbClr val="FFFFFF"/>
                </a:solidFill>
                <a:latin typeface="Arial"/>
                <a:cs typeface="Arial"/>
              </a:rPr>
              <a:t>an affirmative-action, equal-  opportunity employer, </a:t>
            </a:r>
            <a:r>
              <a:rPr sz="800">
                <a:solidFill>
                  <a:srgbClr val="FFFFFF"/>
                </a:solidFill>
                <a:latin typeface="Arial"/>
                <a:cs typeface="Arial"/>
              </a:rPr>
              <a:t>committed to  </a:t>
            </a:r>
            <a:r>
              <a:rPr sz="800" spc="-5">
                <a:solidFill>
                  <a:srgbClr val="FFFFFF"/>
                </a:solidFill>
                <a:latin typeface="Arial"/>
                <a:cs typeface="Arial"/>
              </a:rPr>
              <a:t>achieving excellence through </a:t>
            </a:r>
            <a:r>
              <a:rPr sz="800">
                <a:solidFill>
                  <a:srgbClr val="FFFFFF"/>
                </a:solidFill>
                <a:latin typeface="Arial"/>
                <a:cs typeface="Arial"/>
              </a:rPr>
              <a:t>a </a:t>
            </a:r>
            <a:r>
              <a:rPr sz="800" spc="-5">
                <a:solidFill>
                  <a:srgbClr val="FFFFFF"/>
                </a:solidFill>
                <a:latin typeface="Arial"/>
                <a:cs typeface="Arial"/>
              </a:rPr>
              <a:t>diverse  workforce and </a:t>
            </a:r>
            <a:r>
              <a:rPr sz="800">
                <a:solidFill>
                  <a:srgbClr val="FFFFFF"/>
                </a:solidFill>
                <a:latin typeface="Arial"/>
                <a:cs typeface="Arial"/>
              </a:rPr>
              <a:t>inclusive culture </a:t>
            </a:r>
            <a:r>
              <a:rPr sz="800" spc="-5">
                <a:solidFill>
                  <a:srgbClr val="FFFFFF"/>
                </a:solidFill>
                <a:latin typeface="Arial"/>
                <a:cs typeface="Arial"/>
              </a:rPr>
              <a:t>that  encourages all people </a:t>
            </a:r>
            <a:r>
              <a:rPr sz="800">
                <a:solidFill>
                  <a:srgbClr val="FFFFFF"/>
                </a:solidFill>
                <a:latin typeface="Arial"/>
                <a:cs typeface="Arial"/>
              </a:rPr>
              <a:t>to reach </a:t>
            </a:r>
            <a:r>
              <a:rPr sz="800" spc="-5">
                <a:solidFill>
                  <a:srgbClr val="FFFFFF"/>
                </a:solidFill>
                <a:latin typeface="Arial"/>
                <a:cs typeface="Arial"/>
              </a:rPr>
              <a:t>their </a:t>
            </a:r>
            <a:r>
              <a:rPr sz="800">
                <a:solidFill>
                  <a:srgbClr val="FFFFFF"/>
                </a:solidFill>
                <a:latin typeface="Arial"/>
                <a:cs typeface="Arial"/>
              </a:rPr>
              <a:t>full  </a:t>
            </a:r>
            <a:r>
              <a:rPr sz="800" spc="-5">
                <a:solidFill>
                  <a:srgbClr val="FFFFFF"/>
                </a:solidFill>
                <a:latin typeface="Arial"/>
                <a:cs typeface="Arial"/>
              </a:rPr>
              <a:t>potential. Michigan </a:t>
            </a:r>
            <a:r>
              <a:rPr sz="800">
                <a:solidFill>
                  <a:srgbClr val="FFFFFF"/>
                </a:solidFill>
                <a:latin typeface="Arial"/>
                <a:cs typeface="Arial"/>
              </a:rPr>
              <a:t>State </a:t>
            </a:r>
            <a:r>
              <a:rPr sz="800" spc="-5">
                <a:solidFill>
                  <a:srgbClr val="FFFFFF"/>
                </a:solidFill>
                <a:latin typeface="Arial"/>
                <a:cs typeface="Arial"/>
              </a:rPr>
              <a:t>University  Extension programs and </a:t>
            </a:r>
            <a:r>
              <a:rPr sz="800">
                <a:solidFill>
                  <a:srgbClr val="FFFFFF"/>
                </a:solidFill>
                <a:latin typeface="Arial"/>
                <a:cs typeface="Arial"/>
              </a:rPr>
              <a:t>materials </a:t>
            </a:r>
            <a:r>
              <a:rPr sz="800" spc="-5">
                <a:solidFill>
                  <a:srgbClr val="FFFFFF"/>
                </a:solidFill>
                <a:latin typeface="Arial"/>
                <a:cs typeface="Arial"/>
              </a:rPr>
              <a:t>are  open </a:t>
            </a:r>
            <a:r>
              <a:rPr sz="800">
                <a:solidFill>
                  <a:srgbClr val="FFFFFF"/>
                </a:solidFill>
                <a:latin typeface="Arial"/>
                <a:cs typeface="Arial"/>
              </a:rPr>
              <a:t>to </a:t>
            </a:r>
            <a:r>
              <a:rPr sz="800" spc="-5">
                <a:solidFill>
                  <a:srgbClr val="FFFFFF"/>
                </a:solidFill>
                <a:latin typeface="Arial"/>
                <a:cs typeface="Arial"/>
              </a:rPr>
              <a:t>all without regard </a:t>
            </a:r>
            <a:r>
              <a:rPr sz="800">
                <a:solidFill>
                  <a:srgbClr val="FFFFFF"/>
                </a:solidFill>
                <a:latin typeface="Arial"/>
                <a:cs typeface="Arial"/>
              </a:rPr>
              <a:t>to </a:t>
            </a:r>
            <a:r>
              <a:rPr sz="800" spc="-5">
                <a:solidFill>
                  <a:srgbClr val="FFFFFF"/>
                </a:solidFill>
                <a:latin typeface="Arial"/>
                <a:cs typeface="Arial"/>
              </a:rPr>
              <a:t>race, </a:t>
            </a:r>
            <a:r>
              <a:rPr sz="800">
                <a:solidFill>
                  <a:srgbClr val="FFFFFF"/>
                </a:solidFill>
                <a:latin typeface="Arial"/>
                <a:cs typeface="Arial"/>
              </a:rPr>
              <a:t>color,  </a:t>
            </a:r>
            <a:r>
              <a:rPr sz="800" spc="-5">
                <a:solidFill>
                  <a:srgbClr val="FFFFFF"/>
                </a:solidFill>
                <a:latin typeface="Arial"/>
                <a:cs typeface="Arial"/>
              </a:rPr>
              <a:t>national origin, gender, gender identity,  religion, age, height, weight, disability,  </a:t>
            </a:r>
            <a:r>
              <a:rPr sz="800">
                <a:solidFill>
                  <a:srgbClr val="FFFFFF"/>
                </a:solidFill>
                <a:latin typeface="Arial"/>
                <a:cs typeface="Arial"/>
              </a:rPr>
              <a:t>political beliefs, </a:t>
            </a:r>
            <a:r>
              <a:rPr sz="800" spc="-5">
                <a:solidFill>
                  <a:srgbClr val="FFFFFF"/>
                </a:solidFill>
                <a:latin typeface="Arial"/>
                <a:cs typeface="Arial"/>
              </a:rPr>
              <a:t>sexual orientation, </a:t>
            </a:r>
            <a:r>
              <a:rPr sz="800">
                <a:solidFill>
                  <a:srgbClr val="FFFFFF"/>
                </a:solidFill>
                <a:latin typeface="Arial"/>
                <a:cs typeface="Arial"/>
              </a:rPr>
              <a:t>marital  status, family status </a:t>
            </a:r>
            <a:r>
              <a:rPr sz="800" spc="-5">
                <a:solidFill>
                  <a:srgbClr val="FFFFFF"/>
                </a:solidFill>
                <a:latin typeface="Arial"/>
                <a:cs typeface="Arial"/>
              </a:rPr>
              <a:t>or veteran</a:t>
            </a:r>
            <a:r>
              <a:rPr sz="800" spc="-35">
                <a:solidFill>
                  <a:srgbClr val="FFFFFF"/>
                </a:solidFill>
                <a:latin typeface="Arial"/>
                <a:cs typeface="Arial"/>
              </a:rPr>
              <a:t> </a:t>
            </a:r>
            <a:r>
              <a:rPr sz="800">
                <a:solidFill>
                  <a:srgbClr val="FFFFFF"/>
                </a:solidFill>
                <a:latin typeface="Arial"/>
                <a:cs typeface="Arial"/>
              </a:rPr>
              <a:t>status.</a:t>
            </a:r>
            <a:endParaRPr sz="800">
              <a:latin typeface="Arial"/>
              <a:cs typeface="Arial"/>
            </a:endParaRPr>
          </a:p>
          <a:p>
            <a:pPr marL="12700" marR="5080">
              <a:lnSpc>
                <a:spcPct val="100000"/>
              </a:lnSpc>
            </a:pPr>
            <a:r>
              <a:rPr sz="800">
                <a:solidFill>
                  <a:srgbClr val="FFFFFF"/>
                </a:solidFill>
                <a:latin typeface="Arial"/>
                <a:cs typeface="Arial"/>
              </a:rPr>
              <a:t>Issued in </a:t>
            </a:r>
            <a:r>
              <a:rPr sz="800" spc="-5">
                <a:solidFill>
                  <a:srgbClr val="FFFFFF"/>
                </a:solidFill>
                <a:latin typeface="Arial"/>
                <a:cs typeface="Arial"/>
              </a:rPr>
              <a:t>furtherance of MSU Extension  work, </a:t>
            </a:r>
            <a:r>
              <a:rPr sz="800">
                <a:solidFill>
                  <a:srgbClr val="FFFFFF"/>
                </a:solidFill>
                <a:latin typeface="Arial"/>
                <a:cs typeface="Arial"/>
              </a:rPr>
              <a:t>acts </a:t>
            </a:r>
            <a:r>
              <a:rPr sz="800" spc="-5">
                <a:solidFill>
                  <a:srgbClr val="FFFFFF"/>
                </a:solidFill>
                <a:latin typeface="Arial"/>
                <a:cs typeface="Arial"/>
              </a:rPr>
              <a:t>of May </a:t>
            </a:r>
            <a:r>
              <a:rPr sz="800">
                <a:solidFill>
                  <a:srgbClr val="FFFFFF"/>
                </a:solidFill>
                <a:latin typeface="Arial"/>
                <a:cs typeface="Arial"/>
              </a:rPr>
              <a:t>8 </a:t>
            </a:r>
            <a:r>
              <a:rPr sz="800" spc="-5">
                <a:solidFill>
                  <a:srgbClr val="FFFFFF"/>
                </a:solidFill>
                <a:latin typeface="Arial"/>
                <a:cs typeface="Arial"/>
              </a:rPr>
              <a:t>and </a:t>
            </a:r>
            <a:r>
              <a:rPr sz="800">
                <a:solidFill>
                  <a:srgbClr val="FFFFFF"/>
                </a:solidFill>
                <a:latin typeface="Arial"/>
                <a:cs typeface="Arial"/>
              </a:rPr>
              <a:t>June </a:t>
            </a:r>
            <a:r>
              <a:rPr sz="800" spc="-5">
                <a:solidFill>
                  <a:srgbClr val="FFFFFF"/>
                </a:solidFill>
                <a:latin typeface="Arial"/>
                <a:cs typeface="Arial"/>
              </a:rPr>
              <a:t>30, 1914, </a:t>
            </a:r>
            <a:r>
              <a:rPr sz="800">
                <a:solidFill>
                  <a:srgbClr val="FFFFFF"/>
                </a:solidFill>
                <a:latin typeface="Arial"/>
                <a:cs typeface="Arial"/>
              </a:rPr>
              <a:t>in  </a:t>
            </a:r>
            <a:r>
              <a:rPr sz="800" spc="-5">
                <a:solidFill>
                  <a:srgbClr val="FFFFFF"/>
                </a:solidFill>
                <a:latin typeface="Arial"/>
                <a:cs typeface="Arial"/>
              </a:rPr>
              <a:t>cooperation with </a:t>
            </a:r>
            <a:r>
              <a:rPr sz="800">
                <a:solidFill>
                  <a:srgbClr val="FFFFFF"/>
                </a:solidFill>
                <a:latin typeface="Arial"/>
                <a:cs typeface="Arial"/>
              </a:rPr>
              <a:t>the U.S. </a:t>
            </a:r>
            <a:r>
              <a:rPr sz="800" spc="-5">
                <a:solidFill>
                  <a:srgbClr val="FFFFFF"/>
                </a:solidFill>
                <a:latin typeface="Arial"/>
                <a:cs typeface="Arial"/>
              </a:rPr>
              <a:t>Department of  Agriculture. Quentin Tyler, Director, MSU  Extension, </a:t>
            </a:r>
            <a:r>
              <a:rPr sz="800">
                <a:solidFill>
                  <a:srgbClr val="FFFFFF"/>
                </a:solidFill>
                <a:latin typeface="Arial"/>
                <a:cs typeface="Arial"/>
              </a:rPr>
              <a:t>East </a:t>
            </a:r>
            <a:r>
              <a:rPr sz="800" spc="-5">
                <a:solidFill>
                  <a:srgbClr val="FFFFFF"/>
                </a:solidFill>
                <a:latin typeface="Arial"/>
                <a:cs typeface="Arial"/>
              </a:rPr>
              <a:t>Lansing, MI 48824. </a:t>
            </a:r>
            <a:r>
              <a:rPr sz="800">
                <a:solidFill>
                  <a:srgbClr val="FFFFFF"/>
                </a:solidFill>
                <a:latin typeface="Arial"/>
                <a:cs typeface="Arial"/>
              </a:rPr>
              <a:t>This  information is </a:t>
            </a:r>
            <a:r>
              <a:rPr sz="800" spc="-5">
                <a:solidFill>
                  <a:srgbClr val="FFFFFF"/>
                </a:solidFill>
                <a:latin typeface="Arial"/>
                <a:cs typeface="Arial"/>
              </a:rPr>
              <a:t>for educational purposes  only. Reference </a:t>
            </a:r>
            <a:r>
              <a:rPr sz="800">
                <a:solidFill>
                  <a:srgbClr val="FFFFFF"/>
                </a:solidFill>
                <a:latin typeface="Arial"/>
                <a:cs typeface="Arial"/>
              </a:rPr>
              <a:t>to commercial </a:t>
            </a:r>
            <a:r>
              <a:rPr sz="800" spc="-5">
                <a:solidFill>
                  <a:srgbClr val="FFFFFF"/>
                </a:solidFill>
                <a:latin typeface="Arial"/>
                <a:cs typeface="Arial"/>
              </a:rPr>
              <a:t>products or  trade </a:t>
            </a:r>
            <a:r>
              <a:rPr sz="800">
                <a:solidFill>
                  <a:srgbClr val="FFFFFF"/>
                </a:solidFill>
                <a:latin typeface="Arial"/>
                <a:cs typeface="Arial"/>
              </a:rPr>
              <a:t>names </a:t>
            </a:r>
            <a:r>
              <a:rPr sz="800" spc="-5">
                <a:solidFill>
                  <a:srgbClr val="FFFFFF"/>
                </a:solidFill>
                <a:latin typeface="Arial"/>
                <a:cs typeface="Arial"/>
              </a:rPr>
              <a:t>does not </a:t>
            </a:r>
            <a:r>
              <a:rPr sz="800">
                <a:solidFill>
                  <a:srgbClr val="FFFFFF"/>
                </a:solidFill>
                <a:latin typeface="Arial"/>
                <a:cs typeface="Arial"/>
              </a:rPr>
              <a:t>imply </a:t>
            </a:r>
            <a:r>
              <a:rPr sz="800" spc="-5">
                <a:solidFill>
                  <a:srgbClr val="FFFFFF"/>
                </a:solidFill>
                <a:latin typeface="Arial"/>
                <a:cs typeface="Arial"/>
              </a:rPr>
              <a:t>endorsement  by MSU Extension or bias against </a:t>
            </a:r>
            <a:r>
              <a:rPr sz="800">
                <a:solidFill>
                  <a:srgbClr val="FFFFFF"/>
                </a:solidFill>
                <a:latin typeface="Arial"/>
                <a:cs typeface="Arial"/>
              </a:rPr>
              <a:t>those  </a:t>
            </a:r>
            <a:r>
              <a:rPr sz="800" spc="-5">
                <a:solidFill>
                  <a:srgbClr val="FFFFFF"/>
                </a:solidFill>
                <a:latin typeface="Arial"/>
                <a:cs typeface="Arial"/>
              </a:rPr>
              <a:t>not</a:t>
            </a:r>
            <a:r>
              <a:rPr sz="800" spc="5">
                <a:solidFill>
                  <a:srgbClr val="FFFFFF"/>
                </a:solidFill>
                <a:latin typeface="Arial"/>
                <a:cs typeface="Arial"/>
              </a:rPr>
              <a:t> </a:t>
            </a:r>
            <a:r>
              <a:rPr sz="800" spc="-5">
                <a:solidFill>
                  <a:srgbClr val="FFFFFF"/>
                </a:solidFill>
                <a:latin typeface="Arial"/>
                <a:cs typeface="Arial"/>
              </a:rPr>
              <a:t>mentioned.</a:t>
            </a:r>
            <a:endParaRPr sz="800">
              <a:latin typeface="Arial"/>
              <a:cs typeface="Arial"/>
            </a:endParaRPr>
          </a:p>
        </p:txBody>
      </p:sp>
      <p:sp>
        <p:nvSpPr>
          <p:cNvPr id="48" name="object 6">
            <a:extLst>
              <a:ext uri="{FF2B5EF4-FFF2-40B4-BE49-F238E27FC236}">
                <a16:creationId xmlns:a16="http://schemas.microsoft.com/office/drawing/2014/main" id="{72C30D57-C800-47DB-80F6-4EEBB43F7580}"/>
              </a:ext>
            </a:extLst>
          </p:cNvPr>
          <p:cNvSpPr txBox="1"/>
          <p:nvPr/>
        </p:nvSpPr>
        <p:spPr>
          <a:xfrm>
            <a:off x="294688" y="5395133"/>
            <a:ext cx="1849755" cy="182101"/>
          </a:xfrm>
          <a:prstGeom prst="rect">
            <a:avLst/>
          </a:prstGeom>
        </p:spPr>
        <p:txBody>
          <a:bodyPr vert="horz" wrap="square" lIns="0" tIns="12700" rIns="0" bIns="0" rtlCol="0">
            <a:spAutoFit/>
          </a:bodyPr>
          <a:lstStyle/>
          <a:p>
            <a:pPr marL="12700" marR="5080">
              <a:lnSpc>
                <a:spcPct val="100000"/>
              </a:lnSpc>
              <a:spcBef>
                <a:spcPts val="5"/>
              </a:spcBef>
            </a:pPr>
            <a:endParaRPr lang="en-US" sz="1100" spc="-5">
              <a:solidFill>
                <a:srgbClr val="FFFFFF"/>
              </a:solidFill>
              <a:latin typeface="Arial"/>
              <a:cs typeface="Arial"/>
            </a:endParaRPr>
          </a:p>
        </p:txBody>
      </p:sp>
      <p:sp>
        <p:nvSpPr>
          <p:cNvPr id="41" name="TextBox 40">
            <a:extLst>
              <a:ext uri="{FF2B5EF4-FFF2-40B4-BE49-F238E27FC236}">
                <a16:creationId xmlns:a16="http://schemas.microsoft.com/office/drawing/2014/main" id="{8BA7C339-FF24-428A-A5B8-2B0B5918ACFC}"/>
              </a:ext>
            </a:extLst>
          </p:cNvPr>
          <p:cNvSpPr txBox="1"/>
          <p:nvPr/>
        </p:nvSpPr>
        <p:spPr>
          <a:xfrm>
            <a:off x="2678806" y="1867437"/>
            <a:ext cx="4605893" cy="5992731"/>
          </a:xfrm>
          <a:prstGeom prst="rect">
            <a:avLst/>
          </a:prstGeom>
          <a:noFill/>
        </p:spPr>
        <p:txBody>
          <a:bodyPr wrap="square" lIns="91440" tIns="45720" rIns="91440" bIns="45720" rtlCol="0" anchor="t">
            <a:spAutoFit/>
          </a:bodyPr>
          <a:lstStyle/>
          <a:p>
            <a:pPr marL="0" marR="0" indent="0" algn="ctr">
              <a:lnSpc>
                <a:spcPct val="150000"/>
              </a:lnSpc>
              <a:spcBef>
                <a:spcPts val="0"/>
              </a:spcBef>
              <a:spcAft>
                <a:spcPts val="0"/>
              </a:spcAft>
            </a:pPr>
            <a:endParaRPr lang="en-US" sz="1800" b="1" kern="1400">
              <a:ln>
                <a:noFill/>
              </a:ln>
              <a:effectLst/>
              <a:latin typeface="Arial" panose="020B0604020202020204" pitchFamily="34" charset="0"/>
            </a:endParaRPr>
          </a:p>
          <a:p>
            <a:pPr algn="ctr">
              <a:lnSpc>
                <a:spcPct val="150000"/>
              </a:lnSpc>
              <a:spcAft>
                <a:spcPts val="600"/>
              </a:spcAft>
            </a:pPr>
            <a:r>
              <a:rPr lang="en-US" sz="1800" b="1" kern="1400">
                <a:ln>
                  <a:noFill/>
                </a:ln>
                <a:effectLst/>
                <a:latin typeface="Arial"/>
                <a:cs typeface="Arial"/>
              </a:rPr>
              <a:t>Through successful partnership and collaboration with Kent County, MSU Extension is able to continue its local presence and to provide vital educational resources and programming in such areas as community and economic development, agriculture, land use, health and nutrition, and youth development.</a:t>
            </a:r>
            <a:r>
              <a:rPr lang="en-US" b="1" kern="1400">
                <a:latin typeface="Arial"/>
                <a:cs typeface="Arial"/>
              </a:rPr>
              <a:t> </a:t>
            </a:r>
            <a:endParaRPr lang="en-US" sz="1800" b="1" kern="1400">
              <a:ln>
                <a:noFill/>
              </a:ln>
              <a:effectLst/>
              <a:latin typeface="Arial" panose="020B0604020202020204" pitchFamily="34" charset="0"/>
              <a:cs typeface="Arial"/>
            </a:endParaRPr>
          </a:p>
          <a:p>
            <a:pPr marL="0" marR="0" indent="0" algn="ctr">
              <a:lnSpc>
                <a:spcPct val="150000"/>
              </a:lnSpc>
              <a:spcBef>
                <a:spcPts val="0"/>
              </a:spcBef>
              <a:spcAft>
                <a:spcPts val="600"/>
              </a:spcAft>
            </a:pPr>
            <a:endParaRPr lang="en-US" sz="1800" b="1" kern="1400">
              <a:ln>
                <a:noFill/>
              </a:ln>
              <a:effectLst/>
              <a:latin typeface="Arial" panose="020B0604020202020204" pitchFamily="34" charset="0"/>
            </a:endParaRPr>
          </a:p>
          <a:p>
            <a:pPr marL="0" marR="0" indent="0" algn="ctr">
              <a:lnSpc>
                <a:spcPct val="150000"/>
              </a:lnSpc>
              <a:spcBef>
                <a:spcPts val="0"/>
              </a:spcBef>
              <a:spcAft>
                <a:spcPts val="600"/>
              </a:spcAft>
            </a:pPr>
            <a:r>
              <a:rPr lang="en-US" sz="1800" b="1" kern="1400">
                <a:ln>
                  <a:noFill/>
                </a:ln>
                <a:effectLst/>
                <a:latin typeface="Arial"/>
                <a:cs typeface="Arial"/>
              </a:rPr>
              <a:t>Thank you</a:t>
            </a:r>
            <a:r>
              <a:rPr lang="en-US" b="1" kern="1400">
                <a:latin typeface="Arial"/>
                <a:cs typeface="Arial"/>
              </a:rPr>
              <a:t>,</a:t>
            </a:r>
            <a:r>
              <a:rPr lang="en-US" sz="1800" b="1" kern="1400">
                <a:ln>
                  <a:noFill/>
                </a:ln>
                <a:effectLst/>
                <a:latin typeface="Arial"/>
                <a:cs typeface="Arial"/>
              </a:rPr>
              <a:t> Kent County!</a:t>
            </a:r>
          </a:p>
          <a:p>
            <a:pPr marL="0" marR="0" indent="0" algn="l">
              <a:lnSpc>
                <a:spcPct val="119000"/>
              </a:lnSpc>
              <a:spcBef>
                <a:spcPts val="0"/>
              </a:spcBef>
              <a:spcAft>
                <a:spcPts val="600"/>
              </a:spcAft>
            </a:pPr>
            <a:endParaRPr lang="en-US" sz="1800" kern="1400">
              <a:ln>
                <a:noFill/>
              </a:ln>
              <a:effectLst/>
              <a:latin typeface="Calibri" panose="020F0502020204030204" pitchFamily="34" charset="0"/>
            </a:endParaRPr>
          </a:p>
          <a:p>
            <a:endParaRPr lang="en-US"/>
          </a:p>
        </p:txBody>
      </p:sp>
      <p:grpSp>
        <p:nvGrpSpPr>
          <p:cNvPr id="44" name="Group 5">
            <a:extLst>
              <a:ext uri="{FF2B5EF4-FFF2-40B4-BE49-F238E27FC236}">
                <a16:creationId xmlns:a16="http://schemas.microsoft.com/office/drawing/2014/main" id="{2406C82A-7E44-4DED-8CD2-AD3E63EFB005}"/>
              </a:ext>
            </a:extLst>
          </p:cNvPr>
          <p:cNvGrpSpPr>
            <a:grpSpLocks/>
          </p:cNvGrpSpPr>
          <p:nvPr/>
        </p:nvGrpSpPr>
        <p:grpSpPr bwMode="auto">
          <a:xfrm>
            <a:off x="294688" y="2147266"/>
            <a:ext cx="1942464" cy="763359"/>
            <a:chOff x="113790112" y="112608321"/>
            <a:chExt cx="1924981" cy="964679"/>
          </a:xfrm>
        </p:grpSpPr>
        <p:pic>
          <p:nvPicPr>
            <p:cNvPr id="3078" name="Picture 6">
              <a:extLst>
                <a:ext uri="{FF2B5EF4-FFF2-40B4-BE49-F238E27FC236}">
                  <a16:creationId xmlns:a16="http://schemas.microsoft.com/office/drawing/2014/main" id="{EF0415DC-6182-45CF-A5EE-765D27CE8F6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3790112" y="112608321"/>
              <a:ext cx="266492" cy="2664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Text Box 7">
              <a:extLst>
                <a:ext uri="{FF2B5EF4-FFF2-40B4-BE49-F238E27FC236}">
                  <a16:creationId xmlns:a16="http://schemas.microsoft.com/office/drawing/2014/main" id="{DC48814C-956A-4509-B750-E81A20C86115}"/>
                </a:ext>
              </a:extLst>
            </p:cNvPr>
            <p:cNvSpPr txBox="1">
              <a:spLocks noChangeArrowheads="1"/>
            </p:cNvSpPr>
            <p:nvPr/>
          </p:nvSpPr>
          <p:spPr bwMode="auto">
            <a:xfrm>
              <a:off x="114122200" y="112649811"/>
              <a:ext cx="1592893" cy="9231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Kent MSU Extension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775 Ball Ave. 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Grand Rapids, MI 49503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46" name="Group 8">
            <a:extLst>
              <a:ext uri="{FF2B5EF4-FFF2-40B4-BE49-F238E27FC236}">
                <a16:creationId xmlns:a16="http://schemas.microsoft.com/office/drawing/2014/main" id="{5A4C1B98-D124-4FBF-B57A-22A2A8DFD97F}"/>
              </a:ext>
            </a:extLst>
          </p:cNvPr>
          <p:cNvGrpSpPr>
            <a:grpSpLocks/>
          </p:cNvGrpSpPr>
          <p:nvPr/>
        </p:nvGrpSpPr>
        <p:grpSpPr bwMode="auto">
          <a:xfrm>
            <a:off x="347681" y="2993892"/>
            <a:ext cx="1301750" cy="290512"/>
            <a:chOff x="113832318" y="113455450"/>
            <a:chExt cx="1240304" cy="336067"/>
          </a:xfrm>
        </p:grpSpPr>
        <p:pic>
          <p:nvPicPr>
            <p:cNvPr id="3081" name="Picture 9" descr="Image result for phone icon">
              <a:extLst>
                <a:ext uri="{FF2B5EF4-FFF2-40B4-BE49-F238E27FC236}">
                  <a16:creationId xmlns:a16="http://schemas.microsoft.com/office/drawing/2014/main" id="{77D89A83-DD73-4465-89DE-3291CECBB6DE}"/>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3832318" y="11345545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3" name="Text Box 10">
              <a:extLst>
                <a:ext uri="{FF2B5EF4-FFF2-40B4-BE49-F238E27FC236}">
                  <a16:creationId xmlns:a16="http://schemas.microsoft.com/office/drawing/2014/main" id="{85D4F9CB-F5B0-4A98-B74D-4F76CC8D9E39}"/>
                </a:ext>
              </a:extLst>
            </p:cNvPr>
            <p:cNvSpPr txBox="1">
              <a:spLocks noChangeArrowheads="1"/>
            </p:cNvSpPr>
            <p:nvPr/>
          </p:nvSpPr>
          <p:spPr bwMode="auto">
            <a:xfrm>
              <a:off x="114158222" y="113512117"/>
              <a:ext cx="914400" cy="279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616-632-7865</a:t>
              </a:r>
            </a:p>
          </p:txBody>
        </p:sp>
      </p:grpSp>
      <p:grpSp>
        <p:nvGrpSpPr>
          <p:cNvPr id="59" name="Group 18">
            <a:extLst>
              <a:ext uri="{FF2B5EF4-FFF2-40B4-BE49-F238E27FC236}">
                <a16:creationId xmlns:a16="http://schemas.microsoft.com/office/drawing/2014/main" id="{84ED0F28-2647-4184-B439-F944CC2F72C7}"/>
              </a:ext>
            </a:extLst>
          </p:cNvPr>
          <p:cNvGrpSpPr>
            <a:grpSpLocks/>
          </p:cNvGrpSpPr>
          <p:nvPr/>
        </p:nvGrpSpPr>
        <p:grpSpPr bwMode="auto">
          <a:xfrm>
            <a:off x="284590" y="4238489"/>
            <a:ext cx="3147031" cy="1767772"/>
            <a:chOff x="115759109" y="112900904"/>
            <a:chExt cx="3200834" cy="1183196"/>
          </a:xfrm>
        </p:grpSpPr>
        <p:pic>
          <p:nvPicPr>
            <p:cNvPr id="3091" name="Picture 19" descr="Image result for computer icon">
              <a:extLst>
                <a:ext uri="{FF2B5EF4-FFF2-40B4-BE49-F238E27FC236}">
                  <a16:creationId xmlns:a16="http://schemas.microsoft.com/office/drawing/2014/main" id="{2A687639-B32E-4332-A2A9-162EAB8EE65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5783029" y="112900904"/>
              <a:ext cx="319414" cy="31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0" name="Text Box 20">
              <a:extLst>
                <a:ext uri="{FF2B5EF4-FFF2-40B4-BE49-F238E27FC236}">
                  <a16:creationId xmlns:a16="http://schemas.microsoft.com/office/drawing/2014/main" id="{FFDD3CA9-20C7-4E46-8668-0212F7479FA7}"/>
                </a:ext>
              </a:extLst>
            </p:cNvPr>
            <p:cNvSpPr txBox="1">
              <a:spLocks noChangeArrowheads="1"/>
            </p:cNvSpPr>
            <p:nvPr/>
          </p:nvSpPr>
          <p:spPr bwMode="auto">
            <a:xfrm>
              <a:off x="116090700" y="112903296"/>
              <a:ext cx="1975510" cy="5136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canr.msu.edu/outreach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msue.kent@county.msu.edu</a:t>
              </a:r>
            </a:p>
          </p:txBody>
        </p:sp>
        <p:pic>
          <p:nvPicPr>
            <p:cNvPr id="3093" name="Picture 21" descr="Image result for free social media icons">
              <a:extLst>
                <a:ext uri="{FF2B5EF4-FFF2-40B4-BE49-F238E27FC236}">
                  <a16:creationId xmlns:a16="http://schemas.microsoft.com/office/drawing/2014/main" id="{0C6AF0F0-DACF-453B-8976-EC4204BDFFE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r="81612" b="79071"/>
            <a:stretch>
              <a:fillRect/>
            </a:stretch>
          </p:blipFill>
          <p:spPr bwMode="auto">
            <a:xfrm>
              <a:off x="115816693" y="113391650"/>
              <a:ext cx="274007" cy="30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94" name="Picture 22" descr="Image result for free social media icons">
              <a:extLst>
                <a:ext uri="{FF2B5EF4-FFF2-40B4-BE49-F238E27FC236}">
                  <a16:creationId xmlns:a16="http://schemas.microsoft.com/office/drawing/2014/main" id="{21FC8DFB-19E0-4CBE-AF17-114A2D3A049C}"/>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l="38918" r="42693" b="83606"/>
            <a:stretch>
              <a:fillRect/>
            </a:stretch>
          </p:blipFill>
          <p:spPr bwMode="auto">
            <a:xfrm>
              <a:off x="115759109" y="113786133"/>
              <a:ext cx="343498" cy="29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1" name="Text Box 23">
              <a:extLst>
                <a:ext uri="{FF2B5EF4-FFF2-40B4-BE49-F238E27FC236}">
                  <a16:creationId xmlns:a16="http://schemas.microsoft.com/office/drawing/2014/main" id="{52EA31B3-AF37-4F4D-8E2E-E18FF0520054}"/>
                </a:ext>
              </a:extLst>
            </p:cNvPr>
            <p:cNvSpPr txBox="1">
              <a:spLocks noChangeArrowheads="1"/>
            </p:cNvSpPr>
            <p:nvPr/>
          </p:nvSpPr>
          <p:spPr bwMode="auto">
            <a:xfrm>
              <a:off x="116090700" y="113468633"/>
              <a:ext cx="2869243" cy="279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MSU Extension District 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24">
              <a:extLst>
                <a:ext uri="{FF2B5EF4-FFF2-40B4-BE49-F238E27FC236}">
                  <a16:creationId xmlns:a16="http://schemas.microsoft.com/office/drawing/2014/main" id="{EBD34082-87BE-421F-B2C5-A08521A9B12B}"/>
                </a:ext>
              </a:extLst>
            </p:cNvPr>
            <p:cNvSpPr txBox="1">
              <a:spLocks noChangeArrowheads="1"/>
            </p:cNvSpPr>
            <p:nvPr/>
          </p:nvSpPr>
          <p:spPr bwMode="auto">
            <a:xfrm>
              <a:off x="116097707" y="113850049"/>
              <a:ext cx="1274736" cy="2091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Arial" panose="020B0604020202020204" pitchFamily="34" charset="0"/>
                </a:rPr>
                <a:t>@MSUExtension</a:t>
              </a:r>
            </a:p>
          </p:txBody>
        </p:sp>
      </p:grpSp>
    </p:spTree>
    <p:extLst>
      <p:ext uri="{BB962C8B-B14F-4D97-AF65-F5344CB8AC3E}">
        <p14:creationId xmlns:p14="http://schemas.microsoft.com/office/powerpoint/2010/main" val="382048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3348</Words>
  <Application>Microsoft Office PowerPoint</Application>
  <PresentationFormat>Custom</PresentationFormat>
  <Paragraphs>217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Roboto</vt:lpstr>
      <vt:lpstr>Office Theme</vt:lpstr>
      <vt:lpstr>Kent County 2021 Annual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Laryssa</dc:creator>
  <cp:lastModifiedBy>Kelli Jo Headley</cp:lastModifiedBy>
  <cp:revision>58</cp:revision>
  <cp:lastPrinted>2022-03-17T15:41:48Z</cp:lastPrinted>
  <dcterms:created xsi:type="dcterms:W3CDTF">2022-01-28T19:03:03Z</dcterms:created>
  <dcterms:modified xsi:type="dcterms:W3CDTF">2023-11-03T19:31:01Z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2022-01-21T00:00:00Z</vt:filetime>
  </property>
  <property fmtid="{D5CDD505-2E9C-101B-9397-08002B2CF9AE}" pid="3" name="Creator">
    <vt:lpwstr>Acrobat PDFMaker 17 for PowerPoint</vt:lpwstr>
  </property>
  <property fmtid="{D5CDD505-2E9C-101B-9397-08002B2CF9AE}" pid="4" name="LastSaved">
    <vt:filetime>2022-01-28T00:00:00Z</vt:filetime>
  </property>
</Properties>
</file>